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1"/>
  </p:notesMasterIdLst>
  <p:handoutMasterIdLst>
    <p:handoutMasterId r:id="rId22"/>
  </p:handoutMasterIdLst>
  <p:sldIdLst>
    <p:sldId id="256" r:id="rId6"/>
    <p:sldId id="315" r:id="rId7"/>
    <p:sldId id="580" r:id="rId8"/>
    <p:sldId id="581" r:id="rId9"/>
    <p:sldId id="582" r:id="rId10"/>
    <p:sldId id="583" r:id="rId11"/>
    <p:sldId id="584" r:id="rId12"/>
    <p:sldId id="593" r:id="rId13"/>
    <p:sldId id="585" r:id="rId14"/>
    <p:sldId id="589" r:id="rId15"/>
    <p:sldId id="591" r:id="rId16"/>
    <p:sldId id="594" r:id="rId17"/>
    <p:sldId id="595" r:id="rId18"/>
    <p:sldId id="596" r:id="rId19"/>
    <p:sldId id="590" r:id="rId2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3069" userDrawn="1">
          <p15:clr>
            <a:srgbClr val="A4A3A4"/>
          </p15:clr>
        </p15:guide>
        <p15:guide id="2" pos="2403" userDrawn="1">
          <p15:clr>
            <a:srgbClr val="A4A3A4"/>
          </p15:clr>
        </p15:guide>
        <p15:guide id="3" orient="horz" pos="2972" userDrawn="1">
          <p15:clr>
            <a:srgbClr val="A4A3A4"/>
          </p15:clr>
        </p15:guide>
        <p15:guide id="4" pos="2303" userDrawn="1">
          <p15:clr>
            <a:srgbClr val="A4A3A4"/>
          </p15:clr>
        </p15:guide>
        <p15:guide id="5" orient="horz" pos="3047" userDrawn="1">
          <p15:clr>
            <a:srgbClr val="A4A3A4"/>
          </p15:clr>
        </p15:guide>
        <p15:guide id="6" orient="horz" pos="2950" userDrawn="1">
          <p15:clr>
            <a:srgbClr val="A4A3A4"/>
          </p15:clr>
        </p15:guide>
        <p15:guide id="7" pos="2328" userDrawn="1">
          <p15:clr>
            <a:srgbClr val="A4A3A4"/>
          </p15:clr>
        </p15:guide>
        <p15:guide id="8" pos="22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zerak, John" initials="MJ" lastIdx="4" clrIdx="0">
    <p:extLst>
      <p:ext uri="{19B8F6BF-5375-455C-9EA6-DF929625EA0E}">
        <p15:presenceInfo xmlns:p15="http://schemas.microsoft.com/office/powerpoint/2012/main" userId="S-1-5-21-2982660134-4255240162-3086778697-313105" providerId="AD"/>
      </p:ext>
    </p:extLst>
  </p:cmAuthor>
  <p:cmAuthor id="2" name="Kilgore, Stephanie" initials="KS" lastIdx="3" clrIdx="1">
    <p:extLst>
      <p:ext uri="{19B8F6BF-5375-455C-9EA6-DF929625EA0E}">
        <p15:presenceInfo xmlns:p15="http://schemas.microsoft.com/office/powerpoint/2012/main" userId="S-1-5-21-2982660134-4255240162-3086778697-358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FFFF99"/>
    <a:srgbClr val="005596"/>
    <a:srgbClr val="FFFFCC"/>
    <a:srgbClr val="FF9999"/>
    <a:srgbClr val="CCCCFF"/>
    <a:srgbClr val="546223"/>
    <a:srgbClr val="40433B"/>
    <a:srgbClr val="00234E"/>
    <a:srgbClr val="2F5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1" autoAdjust="0"/>
    <p:restoredTop sz="95827" autoAdjust="0"/>
  </p:normalViewPr>
  <p:slideViewPr>
    <p:cSldViewPr>
      <p:cViewPr varScale="1">
        <p:scale>
          <a:sx n="111" d="100"/>
          <a:sy n="111" d="100"/>
        </p:scale>
        <p:origin x="108" y="438"/>
      </p:cViewPr>
      <p:guideLst>
        <p:guide orient="horz" pos="27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92" d="100"/>
          <a:sy n="92" d="100"/>
        </p:scale>
        <p:origin x="3588" y="96"/>
      </p:cViewPr>
      <p:guideLst>
        <p:guide orient="horz" pos="3069"/>
        <p:guide pos="2403"/>
        <p:guide orient="horz" pos="2972"/>
        <p:guide pos="2303"/>
        <p:guide orient="horz" pos="3047"/>
        <p:guide orient="horz" pos="2950"/>
        <p:guide pos="2328"/>
        <p:guide pos="22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797B8-3353-4927-B8AC-21D5C5D2DB2A}" type="doc">
      <dgm:prSet loTypeId="urn:microsoft.com/office/officeart/2005/8/layout/bProcess3" loCatId="process" qsTypeId="urn:microsoft.com/office/officeart/2005/8/quickstyle/3d2" qsCatId="3D" csTypeId="urn:microsoft.com/office/officeart/2005/8/colors/accent6_3" csCatId="accent6" phldr="1"/>
      <dgm:spPr/>
      <dgm:t>
        <a:bodyPr/>
        <a:lstStyle/>
        <a:p>
          <a:endParaRPr lang="en-US"/>
        </a:p>
      </dgm:t>
    </dgm:pt>
    <dgm:pt modelId="{21617A5B-9413-4050-9C31-6C83897D956C}">
      <dgm:prSet phldrT="[Text]"/>
      <dgm:spPr/>
      <dgm:t>
        <a:bodyPr/>
        <a:lstStyle/>
        <a:p>
          <a:r>
            <a:rPr lang="en-US" dirty="0" smtClean="0"/>
            <a:t>Complete demolition</a:t>
          </a:r>
          <a:endParaRPr lang="en-US" dirty="0"/>
        </a:p>
      </dgm:t>
    </dgm:pt>
    <dgm:pt modelId="{7163B430-2F37-4A65-9D5F-4A8C2C8C7578}" type="parTrans" cxnId="{F0B7494D-B77E-4EBC-AE90-461BDD20C0AF}">
      <dgm:prSet/>
      <dgm:spPr/>
      <dgm:t>
        <a:bodyPr/>
        <a:lstStyle/>
        <a:p>
          <a:endParaRPr lang="en-US"/>
        </a:p>
      </dgm:t>
    </dgm:pt>
    <dgm:pt modelId="{92DA21E6-6C9F-4135-B709-17E114236708}" type="sibTrans" cxnId="{F0B7494D-B77E-4EBC-AE90-461BDD20C0AF}">
      <dgm:prSet/>
      <dgm:spPr/>
      <dgm:t>
        <a:bodyPr/>
        <a:lstStyle/>
        <a:p>
          <a:endParaRPr lang="en-US"/>
        </a:p>
      </dgm:t>
    </dgm:pt>
    <dgm:pt modelId="{7726284C-30B5-464F-AA70-3031D265BD96}">
      <dgm:prSet phldrT="[Text]"/>
      <dgm:spPr/>
      <dgm:t>
        <a:bodyPr/>
        <a:lstStyle/>
        <a:p>
          <a:r>
            <a:rPr lang="en-US" dirty="0" smtClean="0"/>
            <a:t>Solicit Design Engineering Firm</a:t>
          </a:r>
        </a:p>
        <a:p>
          <a:r>
            <a:rPr lang="en-US" dirty="0" smtClean="0"/>
            <a:t>(3 months)</a:t>
          </a:r>
          <a:endParaRPr lang="en-US" dirty="0"/>
        </a:p>
      </dgm:t>
    </dgm:pt>
    <dgm:pt modelId="{EDA244E5-9786-45F2-ABBB-CE6DF0AE8841}" type="parTrans" cxnId="{401522C4-737C-431A-AAEC-0C596BF55359}">
      <dgm:prSet/>
      <dgm:spPr/>
      <dgm:t>
        <a:bodyPr/>
        <a:lstStyle/>
        <a:p>
          <a:endParaRPr lang="en-US"/>
        </a:p>
      </dgm:t>
    </dgm:pt>
    <dgm:pt modelId="{7EC5FFCC-769C-4863-A661-4178FAE0F5A2}" type="sibTrans" cxnId="{401522C4-737C-431A-AAEC-0C596BF55359}">
      <dgm:prSet/>
      <dgm:spPr/>
      <dgm:t>
        <a:bodyPr/>
        <a:lstStyle/>
        <a:p>
          <a:endParaRPr lang="en-US"/>
        </a:p>
      </dgm:t>
    </dgm:pt>
    <dgm:pt modelId="{7F4C24A4-761C-437B-B7EE-9E3F287CB999}">
      <dgm:prSet phldrT="[Text]"/>
      <dgm:spPr/>
      <dgm:t>
        <a:bodyPr/>
        <a:lstStyle/>
        <a:p>
          <a:r>
            <a:rPr lang="en-US" dirty="0" smtClean="0"/>
            <a:t>Project Design</a:t>
          </a:r>
        </a:p>
        <a:p>
          <a:r>
            <a:rPr lang="en-US" dirty="0" smtClean="0"/>
            <a:t>(3-9 months)</a:t>
          </a:r>
          <a:endParaRPr lang="en-US" dirty="0"/>
        </a:p>
      </dgm:t>
    </dgm:pt>
    <dgm:pt modelId="{A13BFCBB-961D-4A42-9FD8-07F3C3E30248}" type="parTrans" cxnId="{08CA45CE-FE5A-485D-AB39-F03E5BD94771}">
      <dgm:prSet/>
      <dgm:spPr/>
      <dgm:t>
        <a:bodyPr/>
        <a:lstStyle/>
        <a:p>
          <a:endParaRPr lang="en-US"/>
        </a:p>
      </dgm:t>
    </dgm:pt>
    <dgm:pt modelId="{03EA9CFD-164D-4F91-9AF7-9ECA08F18ADB}" type="sibTrans" cxnId="{08CA45CE-FE5A-485D-AB39-F03E5BD94771}">
      <dgm:prSet/>
      <dgm:spPr/>
      <dgm:t>
        <a:bodyPr/>
        <a:lstStyle/>
        <a:p>
          <a:endParaRPr lang="en-US"/>
        </a:p>
      </dgm:t>
    </dgm:pt>
    <dgm:pt modelId="{EEF77384-9CAD-4C30-AEE3-F64281BF37C3}">
      <dgm:prSet phldrT="[Text]"/>
      <dgm:spPr/>
      <dgm:t>
        <a:bodyPr/>
        <a:lstStyle/>
        <a:p>
          <a:r>
            <a:rPr lang="en-US" dirty="0" smtClean="0"/>
            <a:t>Request Bids from Contractors</a:t>
          </a:r>
        </a:p>
        <a:p>
          <a:r>
            <a:rPr lang="en-US" dirty="0" smtClean="0"/>
            <a:t>(3 months)</a:t>
          </a:r>
          <a:endParaRPr lang="en-US" dirty="0"/>
        </a:p>
      </dgm:t>
    </dgm:pt>
    <dgm:pt modelId="{0455851F-1A42-447C-9BC2-BC6035CD6C5D}" type="parTrans" cxnId="{1D15E423-1536-41CA-96F5-A52EA4A72DB4}">
      <dgm:prSet/>
      <dgm:spPr/>
      <dgm:t>
        <a:bodyPr/>
        <a:lstStyle/>
        <a:p>
          <a:endParaRPr lang="en-US"/>
        </a:p>
      </dgm:t>
    </dgm:pt>
    <dgm:pt modelId="{C8289764-C12D-43DF-959E-FFA157BC85D1}" type="sibTrans" cxnId="{1D15E423-1536-41CA-96F5-A52EA4A72DB4}">
      <dgm:prSet/>
      <dgm:spPr/>
      <dgm:t>
        <a:bodyPr/>
        <a:lstStyle/>
        <a:p>
          <a:endParaRPr lang="en-US"/>
        </a:p>
      </dgm:t>
    </dgm:pt>
    <dgm:pt modelId="{639F0174-F63C-4D14-8F0D-83F416645070}">
      <dgm:prSet phldrT="[Text]"/>
      <dgm:spPr/>
      <dgm:t>
        <a:bodyPr/>
        <a:lstStyle/>
        <a:p>
          <a:r>
            <a:rPr lang="en-US" dirty="0" smtClean="0"/>
            <a:t>Project Construction</a:t>
          </a:r>
        </a:p>
        <a:p>
          <a:r>
            <a:rPr lang="en-US" dirty="0" smtClean="0"/>
            <a:t>(6-9 months)</a:t>
          </a:r>
          <a:endParaRPr lang="en-US" dirty="0"/>
        </a:p>
      </dgm:t>
    </dgm:pt>
    <dgm:pt modelId="{6A151525-A0BD-47C9-9087-346110594187}" type="parTrans" cxnId="{285897A2-E674-433C-9D5E-45A03DCC60BC}">
      <dgm:prSet/>
      <dgm:spPr/>
      <dgm:t>
        <a:bodyPr/>
        <a:lstStyle/>
        <a:p>
          <a:endParaRPr lang="en-US"/>
        </a:p>
      </dgm:t>
    </dgm:pt>
    <dgm:pt modelId="{59653A8B-0A1A-40E3-8D27-6604BDD647E3}" type="sibTrans" cxnId="{285897A2-E674-433C-9D5E-45A03DCC60BC}">
      <dgm:prSet/>
      <dgm:spPr/>
      <dgm:t>
        <a:bodyPr/>
        <a:lstStyle/>
        <a:p>
          <a:endParaRPr lang="en-US"/>
        </a:p>
      </dgm:t>
    </dgm:pt>
    <dgm:pt modelId="{EA85BEEF-C39C-423F-8314-0545CD0C9D98}" type="pres">
      <dgm:prSet presAssocID="{E3C797B8-3353-4927-B8AC-21D5C5D2DB2A}" presName="Name0" presStyleCnt="0">
        <dgm:presLayoutVars>
          <dgm:dir/>
          <dgm:resizeHandles val="exact"/>
        </dgm:presLayoutVars>
      </dgm:prSet>
      <dgm:spPr/>
      <dgm:t>
        <a:bodyPr/>
        <a:lstStyle/>
        <a:p>
          <a:endParaRPr lang="en-US"/>
        </a:p>
      </dgm:t>
    </dgm:pt>
    <dgm:pt modelId="{31DF6DC7-73CB-4014-8523-FFA39DB77D9F}" type="pres">
      <dgm:prSet presAssocID="{21617A5B-9413-4050-9C31-6C83897D956C}" presName="node" presStyleLbl="node1" presStyleIdx="0" presStyleCnt="5">
        <dgm:presLayoutVars>
          <dgm:bulletEnabled val="1"/>
        </dgm:presLayoutVars>
      </dgm:prSet>
      <dgm:spPr/>
      <dgm:t>
        <a:bodyPr/>
        <a:lstStyle/>
        <a:p>
          <a:endParaRPr lang="en-US"/>
        </a:p>
      </dgm:t>
    </dgm:pt>
    <dgm:pt modelId="{EDC46332-95BF-4FA7-9966-31C867CC98BD}" type="pres">
      <dgm:prSet presAssocID="{92DA21E6-6C9F-4135-B709-17E114236708}" presName="sibTrans" presStyleLbl="sibTrans1D1" presStyleIdx="0" presStyleCnt="4"/>
      <dgm:spPr/>
      <dgm:t>
        <a:bodyPr/>
        <a:lstStyle/>
        <a:p>
          <a:endParaRPr lang="en-US"/>
        </a:p>
      </dgm:t>
    </dgm:pt>
    <dgm:pt modelId="{A16EA9C9-4B24-4C4F-A88C-7AB47E1C763F}" type="pres">
      <dgm:prSet presAssocID="{92DA21E6-6C9F-4135-B709-17E114236708}" presName="connectorText" presStyleLbl="sibTrans1D1" presStyleIdx="0" presStyleCnt="4"/>
      <dgm:spPr/>
      <dgm:t>
        <a:bodyPr/>
        <a:lstStyle/>
        <a:p>
          <a:endParaRPr lang="en-US"/>
        </a:p>
      </dgm:t>
    </dgm:pt>
    <dgm:pt modelId="{14AA44CD-D9F5-4D7E-AFDD-75607B7000EA}" type="pres">
      <dgm:prSet presAssocID="{7726284C-30B5-464F-AA70-3031D265BD96}" presName="node" presStyleLbl="node1" presStyleIdx="1" presStyleCnt="5">
        <dgm:presLayoutVars>
          <dgm:bulletEnabled val="1"/>
        </dgm:presLayoutVars>
      </dgm:prSet>
      <dgm:spPr/>
      <dgm:t>
        <a:bodyPr/>
        <a:lstStyle/>
        <a:p>
          <a:endParaRPr lang="en-US"/>
        </a:p>
      </dgm:t>
    </dgm:pt>
    <dgm:pt modelId="{EB3EB3F5-046D-43CD-9868-C56FB37FEBAF}" type="pres">
      <dgm:prSet presAssocID="{7EC5FFCC-769C-4863-A661-4178FAE0F5A2}" presName="sibTrans" presStyleLbl="sibTrans1D1" presStyleIdx="1" presStyleCnt="4"/>
      <dgm:spPr/>
      <dgm:t>
        <a:bodyPr/>
        <a:lstStyle/>
        <a:p>
          <a:endParaRPr lang="en-US"/>
        </a:p>
      </dgm:t>
    </dgm:pt>
    <dgm:pt modelId="{E5D756E3-5082-4F96-9008-D9CC816B839D}" type="pres">
      <dgm:prSet presAssocID="{7EC5FFCC-769C-4863-A661-4178FAE0F5A2}" presName="connectorText" presStyleLbl="sibTrans1D1" presStyleIdx="1" presStyleCnt="4"/>
      <dgm:spPr/>
      <dgm:t>
        <a:bodyPr/>
        <a:lstStyle/>
        <a:p>
          <a:endParaRPr lang="en-US"/>
        </a:p>
      </dgm:t>
    </dgm:pt>
    <dgm:pt modelId="{764E2787-CFD9-452B-8DBF-4756ED50F6E5}" type="pres">
      <dgm:prSet presAssocID="{7F4C24A4-761C-437B-B7EE-9E3F287CB999}" presName="node" presStyleLbl="node1" presStyleIdx="2" presStyleCnt="5">
        <dgm:presLayoutVars>
          <dgm:bulletEnabled val="1"/>
        </dgm:presLayoutVars>
      </dgm:prSet>
      <dgm:spPr/>
      <dgm:t>
        <a:bodyPr/>
        <a:lstStyle/>
        <a:p>
          <a:endParaRPr lang="en-US"/>
        </a:p>
      </dgm:t>
    </dgm:pt>
    <dgm:pt modelId="{6A73640E-D6FF-4B48-BF22-8E8164A9C786}" type="pres">
      <dgm:prSet presAssocID="{03EA9CFD-164D-4F91-9AF7-9ECA08F18ADB}" presName="sibTrans" presStyleLbl="sibTrans1D1" presStyleIdx="2" presStyleCnt="4"/>
      <dgm:spPr/>
      <dgm:t>
        <a:bodyPr/>
        <a:lstStyle/>
        <a:p>
          <a:endParaRPr lang="en-US"/>
        </a:p>
      </dgm:t>
    </dgm:pt>
    <dgm:pt modelId="{79866BF1-A32B-4963-BA21-B856A967E1F7}" type="pres">
      <dgm:prSet presAssocID="{03EA9CFD-164D-4F91-9AF7-9ECA08F18ADB}" presName="connectorText" presStyleLbl="sibTrans1D1" presStyleIdx="2" presStyleCnt="4"/>
      <dgm:spPr/>
      <dgm:t>
        <a:bodyPr/>
        <a:lstStyle/>
        <a:p>
          <a:endParaRPr lang="en-US"/>
        </a:p>
      </dgm:t>
    </dgm:pt>
    <dgm:pt modelId="{135AC8A1-D871-4C58-867E-B5E4515A7164}" type="pres">
      <dgm:prSet presAssocID="{EEF77384-9CAD-4C30-AEE3-F64281BF37C3}" presName="node" presStyleLbl="node1" presStyleIdx="3" presStyleCnt="5">
        <dgm:presLayoutVars>
          <dgm:bulletEnabled val="1"/>
        </dgm:presLayoutVars>
      </dgm:prSet>
      <dgm:spPr/>
      <dgm:t>
        <a:bodyPr/>
        <a:lstStyle/>
        <a:p>
          <a:endParaRPr lang="en-US"/>
        </a:p>
      </dgm:t>
    </dgm:pt>
    <dgm:pt modelId="{047AE9AE-04C8-40E4-B102-C094678214CC}" type="pres">
      <dgm:prSet presAssocID="{C8289764-C12D-43DF-959E-FFA157BC85D1}" presName="sibTrans" presStyleLbl="sibTrans1D1" presStyleIdx="3" presStyleCnt="4"/>
      <dgm:spPr/>
      <dgm:t>
        <a:bodyPr/>
        <a:lstStyle/>
        <a:p>
          <a:endParaRPr lang="en-US"/>
        </a:p>
      </dgm:t>
    </dgm:pt>
    <dgm:pt modelId="{E9A07B0E-060C-497B-8690-138807579ED1}" type="pres">
      <dgm:prSet presAssocID="{C8289764-C12D-43DF-959E-FFA157BC85D1}" presName="connectorText" presStyleLbl="sibTrans1D1" presStyleIdx="3" presStyleCnt="4"/>
      <dgm:spPr/>
      <dgm:t>
        <a:bodyPr/>
        <a:lstStyle/>
        <a:p>
          <a:endParaRPr lang="en-US"/>
        </a:p>
      </dgm:t>
    </dgm:pt>
    <dgm:pt modelId="{4822B8D0-B15A-4157-B0F4-B325B08EFB58}" type="pres">
      <dgm:prSet presAssocID="{639F0174-F63C-4D14-8F0D-83F416645070}" presName="node" presStyleLbl="node1" presStyleIdx="4" presStyleCnt="5">
        <dgm:presLayoutVars>
          <dgm:bulletEnabled val="1"/>
        </dgm:presLayoutVars>
      </dgm:prSet>
      <dgm:spPr/>
      <dgm:t>
        <a:bodyPr/>
        <a:lstStyle/>
        <a:p>
          <a:endParaRPr lang="en-US"/>
        </a:p>
      </dgm:t>
    </dgm:pt>
  </dgm:ptLst>
  <dgm:cxnLst>
    <dgm:cxn modelId="{AC81B640-4E67-4D4C-BD11-24D0F160F895}" type="presOf" srcId="{92DA21E6-6C9F-4135-B709-17E114236708}" destId="{EDC46332-95BF-4FA7-9966-31C867CC98BD}" srcOrd="0" destOrd="0" presId="urn:microsoft.com/office/officeart/2005/8/layout/bProcess3"/>
    <dgm:cxn modelId="{401522C4-737C-431A-AAEC-0C596BF55359}" srcId="{E3C797B8-3353-4927-B8AC-21D5C5D2DB2A}" destId="{7726284C-30B5-464F-AA70-3031D265BD96}" srcOrd="1" destOrd="0" parTransId="{EDA244E5-9786-45F2-ABBB-CE6DF0AE8841}" sibTransId="{7EC5FFCC-769C-4863-A661-4178FAE0F5A2}"/>
    <dgm:cxn modelId="{4AD3978C-34A2-45FA-83E6-07E585979823}" type="presOf" srcId="{21617A5B-9413-4050-9C31-6C83897D956C}" destId="{31DF6DC7-73CB-4014-8523-FFA39DB77D9F}" srcOrd="0" destOrd="0" presId="urn:microsoft.com/office/officeart/2005/8/layout/bProcess3"/>
    <dgm:cxn modelId="{9BB01D01-B709-4509-BF7E-0B40A084DE00}" type="presOf" srcId="{03EA9CFD-164D-4F91-9AF7-9ECA08F18ADB}" destId="{79866BF1-A32B-4963-BA21-B856A967E1F7}" srcOrd="1" destOrd="0" presId="urn:microsoft.com/office/officeart/2005/8/layout/bProcess3"/>
    <dgm:cxn modelId="{8A0988E7-B761-48D9-A764-0E11C02B9CB7}" type="presOf" srcId="{7726284C-30B5-464F-AA70-3031D265BD96}" destId="{14AA44CD-D9F5-4D7E-AFDD-75607B7000EA}" srcOrd="0" destOrd="0" presId="urn:microsoft.com/office/officeart/2005/8/layout/bProcess3"/>
    <dgm:cxn modelId="{F63CB9B6-ED30-4775-B7E4-79D862B9FF73}" type="presOf" srcId="{639F0174-F63C-4D14-8F0D-83F416645070}" destId="{4822B8D0-B15A-4157-B0F4-B325B08EFB58}" srcOrd="0" destOrd="0" presId="urn:microsoft.com/office/officeart/2005/8/layout/bProcess3"/>
    <dgm:cxn modelId="{3D82FDEC-D25B-468B-B27C-E812588379A8}" type="presOf" srcId="{92DA21E6-6C9F-4135-B709-17E114236708}" destId="{A16EA9C9-4B24-4C4F-A88C-7AB47E1C763F}" srcOrd="1" destOrd="0" presId="urn:microsoft.com/office/officeart/2005/8/layout/bProcess3"/>
    <dgm:cxn modelId="{285897A2-E674-433C-9D5E-45A03DCC60BC}" srcId="{E3C797B8-3353-4927-B8AC-21D5C5D2DB2A}" destId="{639F0174-F63C-4D14-8F0D-83F416645070}" srcOrd="4" destOrd="0" parTransId="{6A151525-A0BD-47C9-9087-346110594187}" sibTransId="{59653A8B-0A1A-40E3-8D27-6604BDD647E3}"/>
    <dgm:cxn modelId="{7C2F03E7-6456-47FB-9491-3A2FB6DC7A43}" type="presOf" srcId="{03EA9CFD-164D-4F91-9AF7-9ECA08F18ADB}" destId="{6A73640E-D6FF-4B48-BF22-8E8164A9C786}" srcOrd="0" destOrd="0" presId="urn:microsoft.com/office/officeart/2005/8/layout/bProcess3"/>
    <dgm:cxn modelId="{468213BB-CFDD-44D7-B0EA-407C16259FEC}" type="presOf" srcId="{7EC5FFCC-769C-4863-A661-4178FAE0F5A2}" destId="{EB3EB3F5-046D-43CD-9868-C56FB37FEBAF}" srcOrd="0" destOrd="0" presId="urn:microsoft.com/office/officeart/2005/8/layout/bProcess3"/>
    <dgm:cxn modelId="{BF704C64-A3B7-4704-944B-D7281272F4AC}" type="presOf" srcId="{EEF77384-9CAD-4C30-AEE3-F64281BF37C3}" destId="{135AC8A1-D871-4C58-867E-B5E4515A7164}" srcOrd="0" destOrd="0" presId="urn:microsoft.com/office/officeart/2005/8/layout/bProcess3"/>
    <dgm:cxn modelId="{1D15E423-1536-41CA-96F5-A52EA4A72DB4}" srcId="{E3C797B8-3353-4927-B8AC-21D5C5D2DB2A}" destId="{EEF77384-9CAD-4C30-AEE3-F64281BF37C3}" srcOrd="3" destOrd="0" parTransId="{0455851F-1A42-447C-9BC2-BC6035CD6C5D}" sibTransId="{C8289764-C12D-43DF-959E-FFA157BC85D1}"/>
    <dgm:cxn modelId="{F0B7494D-B77E-4EBC-AE90-461BDD20C0AF}" srcId="{E3C797B8-3353-4927-B8AC-21D5C5D2DB2A}" destId="{21617A5B-9413-4050-9C31-6C83897D956C}" srcOrd="0" destOrd="0" parTransId="{7163B430-2F37-4A65-9D5F-4A8C2C8C7578}" sibTransId="{92DA21E6-6C9F-4135-B709-17E114236708}"/>
    <dgm:cxn modelId="{F3A1E2C4-1AFA-4E66-B368-F52E11801010}" type="presOf" srcId="{C8289764-C12D-43DF-959E-FFA157BC85D1}" destId="{E9A07B0E-060C-497B-8690-138807579ED1}" srcOrd="1" destOrd="0" presId="urn:microsoft.com/office/officeart/2005/8/layout/bProcess3"/>
    <dgm:cxn modelId="{ABEE245F-0902-4297-BD5A-C0AD509E5813}" type="presOf" srcId="{C8289764-C12D-43DF-959E-FFA157BC85D1}" destId="{047AE9AE-04C8-40E4-B102-C094678214CC}" srcOrd="0" destOrd="0" presId="urn:microsoft.com/office/officeart/2005/8/layout/bProcess3"/>
    <dgm:cxn modelId="{4A01166F-291D-43F8-B0D4-C908354C8053}" type="presOf" srcId="{7F4C24A4-761C-437B-B7EE-9E3F287CB999}" destId="{764E2787-CFD9-452B-8DBF-4756ED50F6E5}" srcOrd="0" destOrd="0" presId="urn:microsoft.com/office/officeart/2005/8/layout/bProcess3"/>
    <dgm:cxn modelId="{08CA45CE-FE5A-485D-AB39-F03E5BD94771}" srcId="{E3C797B8-3353-4927-B8AC-21D5C5D2DB2A}" destId="{7F4C24A4-761C-437B-B7EE-9E3F287CB999}" srcOrd="2" destOrd="0" parTransId="{A13BFCBB-961D-4A42-9FD8-07F3C3E30248}" sibTransId="{03EA9CFD-164D-4F91-9AF7-9ECA08F18ADB}"/>
    <dgm:cxn modelId="{BD076E44-747C-49D2-B5D6-0C6F586CDB52}" type="presOf" srcId="{7EC5FFCC-769C-4863-A661-4178FAE0F5A2}" destId="{E5D756E3-5082-4F96-9008-D9CC816B839D}" srcOrd="1" destOrd="0" presId="urn:microsoft.com/office/officeart/2005/8/layout/bProcess3"/>
    <dgm:cxn modelId="{D2D345F1-C5B8-49EF-BB5F-80A0AEE43BF3}" type="presOf" srcId="{E3C797B8-3353-4927-B8AC-21D5C5D2DB2A}" destId="{EA85BEEF-C39C-423F-8314-0545CD0C9D98}" srcOrd="0" destOrd="0" presId="urn:microsoft.com/office/officeart/2005/8/layout/bProcess3"/>
    <dgm:cxn modelId="{C2C98D91-ECC8-4456-A0BB-C9A1D2F4FEBC}" type="presParOf" srcId="{EA85BEEF-C39C-423F-8314-0545CD0C9D98}" destId="{31DF6DC7-73CB-4014-8523-FFA39DB77D9F}" srcOrd="0" destOrd="0" presId="urn:microsoft.com/office/officeart/2005/8/layout/bProcess3"/>
    <dgm:cxn modelId="{5CF97677-A552-458B-88CE-E1C78BE5FE06}" type="presParOf" srcId="{EA85BEEF-C39C-423F-8314-0545CD0C9D98}" destId="{EDC46332-95BF-4FA7-9966-31C867CC98BD}" srcOrd="1" destOrd="0" presId="urn:microsoft.com/office/officeart/2005/8/layout/bProcess3"/>
    <dgm:cxn modelId="{9FC2603A-3AA3-46FE-A5AE-45DF170A6BBE}" type="presParOf" srcId="{EDC46332-95BF-4FA7-9966-31C867CC98BD}" destId="{A16EA9C9-4B24-4C4F-A88C-7AB47E1C763F}" srcOrd="0" destOrd="0" presId="urn:microsoft.com/office/officeart/2005/8/layout/bProcess3"/>
    <dgm:cxn modelId="{C4CF32B7-C094-4059-9012-143C34EF52F0}" type="presParOf" srcId="{EA85BEEF-C39C-423F-8314-0545CD0C9D98}" destId="{14AA44CD-D9F5-4D7E-AFDD-75607B7000EA}" srcOrd="2" destOrd="0" presId="urn:microsoft.com/office/officeart/2005/8/layout/bProcess3"/>
    <dgm:cxn modelId="{F0388817-028E-471C-9A49-828C87FF33B4}" type="presParOf" srcId="{EA85BEEF-C39C-423F-8314-0545CD0C9D98}" destId="{EB3EB3F5-046D-43CD-9868-C56FB37FEBAF}" srcOrd="3" destOrd="0" presId="urn:microsoft.com/office/officeart/2005/8/layout/bProcess3"/>
    <dgm:cxn modelId="{F7D69BD9-9BD2-415B-8EB3-87DC39CAF75F}" type="presParOf" srcId="{EB3EB3F5-046D-43CD-9868-C56FB37FEBAF}" destId="{E5D756E3-5082-4F96-9008-D9CC816B839D}" srcOrd="0" destOrd="0" presId="urn:microsoft.com/office/officeart/2005/8/layout/bProcess3"/>
    <dgm:cxn modelId="{F4259522-DCCF-401E-A089-A5D1FD2B676C}" type="presParOf" srcId="{EA85BEEF-C39C-423F-8314-0545CD0C9D98}" destId="{764E2787-CFD9-452B-8DBF-4756ED50F6E5}" srcOrd="4" destOrd="0" presId="urn:microsoft.com/office/officeart/2005/8/layout/bProcess3"/>
    <dgm:cxn modelId="{62595234-5D8E-4FD3-95AB-CBABEAD2036A}" type="presParOf" srcId="{EA85BEEF-C39C-423F-8314-0545CD0C9D98}" destId="{6A73640E-D6FF-4B48-BF22-8E8164A9C786}" srcOrd="5" destOrd="0" presId="urn:microsoft.com/office/officeart/2005/8/layout/bProcess3"/>
    <dgm:cxn modelId="{7B5092FB-0813-477C-A348-1E694211B8FD}" type="presParOf" srcId="{6A73640E-D6FF-4B48-BF22-8E8164A9C786}" destId="{79866BF1-A32B-4963-BA21-B856A967E1F7}" srcOrd="0" destOrd="0" presId="urn:microsoft.com/office/officeart/2005/8/layout/bProcess3"/>
    <dgm:cxn modelId="{F8CBD0E4-E871-46CE-B9BF-2072378F0BA8}" type="presParOf" srcId="{EA85BEEF-C39C-423F-8314-0545CD0C9D98}" destId="{135AC8A1-D871-4C58-867E-B5E4515A7164}" srcOrd="6" destOrd="0" presId="urn:microsoft.com/office/officeart/2005/8/layout/bProcess3"/>
    <dgm:cxn modelId="{9C1866E1-C9E3-409C-8CDF-1F4E0DAA9539}" type="presParOf" srcId="{EA85BEEF-C39C-423F-8314-0545CD0C9D98}" destId="{047AE9AE-04C8-40E4-B102-C094678214CC}" srcOrd="7" destOrd="0" presId="urn:microsoft.com/office/officeart/2005/8/layout/bProcess3"/>
    <dgm:cxn modelId="{66860638-98CE-43F8-8B7D-92FDA845DB28}" type="presParOf" srcId="{047AE9AE-04C8-40E4-B102-C094678214CC}" destId="{E9A07B0E-060C-497B-8690-138807579ED1}" srcOrd="0" destOrd="0" presId="urn:microsoft.com/office/officeart/2005/8/layout/bProcess3"/>
    <dgm:cxn modelId="{12755282-9EE6-49B5-BF07-721D324A395B}" type="presParOf" srcId="{EA85BEEF-C39C-423F-8314-0545CD0C9D98}" destId="{4822B8D0-B15A-4157-B0F4-B325B08EFB58}"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46332-95BF-4FA7-9966-31C867CC98BD}">
      <dsp:nvSpPr>
        <dsp:cNvPr id="0" name=""/>
        <dsp:cNvSpPr/>
      </dsp:nvSpPr>
      <dsp:spPr>
        <a:xfrm>
          <a:off x="2379359" y="1345998"/>
          <a:ext cx="515615" cy="91440"/>
        </a:xfrm>
        <a:custGeom>
          <a:avLst/>
          <a:gdLst/>
          <a:ahLst/>
          <a:cxnLst/>
          <a:rect l="0" t="0" r="0" b="0"/>
          <a:pathLst>
            <a:path>
              <a:moveTo>
                <a:pt x="0" y="45720"/>
              </a:moveTo>
              <a:lnTo>
                <a:pt x="515615" y="45720"/>
              </a:lnTo>
            </a:path>
          </a:pathLst>
        </a:custGeom>
        <a:noFill/>
        <a:ln w="9525" cap="flat" cmpd="sng" algn="ctr">
          <a:solidFill>
            <a:schemeClr val="accent6">
              <a:shade val="90000"/>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1388987"/>
        <a:ext cx="27310" cy="5462"/>
      </dsp:txXfrm>
    </dsp:sp>
    <dsp:sp modelId="{31DF6DC7-73CB-4014-8523-FFA39DB77D9F}">
      <dsp:nvSpPr>
        <dsp:cNvPr id="0" name=""/>
        <dsp:cNvSpPr/>
      </dsp:nvSpPr>
      <dsp:spPr>
        <a:xfrm>
          <a:off x="6308" y="679263"/>
          <a:ext cx="2374850" cy="1424910"/>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Complete demolition</a:t>
          </a:r>
          <a:endParaRPr lang="en-US" sz="2300" kern="1200" dirty="0"/>
        </a:p>
      </dsp:txBody>
      <dsp:txXfrm>
        <a:off x="6308" y="679263"/>
        <a:ext cx="2374850" cy="1424910"/>
      </dsp:txXfrm>
    </dsp:sp>
    <dsp:sp modelId="{EB3EB3F5-046D-43CD-9868-C56FB37FEBAF}">
      <dsp:nvSpPr>
        <dsp:cNvPr id="0" name=""/>
        <dsp:cNvSpPr/>
      </dsp:nvSpPr>
      <dsp:spPr>
        <a:xfrm>
          <a:off x="5300425" y="1345998"/>
          <a:ext cx="515615" cy="91440"/>
        </a:xfrm>
        <a:custGeom>
          <a:avLst/>
          <a:gdLst/>
          <a:ahLst/>
          <a:cxnLst/>
          <a:rect l="0" t="0" r="0" b="0"/>
          <a:pathLst>
            <a:path>
              <a:moveTo>
                <a:pt x="0" y="45720"/>
              </a:moveTo>
              <a:lnTo>
                <a:pt x="515615" y="45720"/>
              </a:lnTo>
            </a:path>
          </a:pathLst>
        </a:custGeom>
        <a:noFill/>
        <a:ln w="9525" cap="flat" cmpd="sng" algn="ctr">
          <a:solidFill>
            <a:schemeClr val="accent6">
              <a:shade val="90000"/>
              <a:hueOff val="259533"/>
              <a:satOff val="-30050"/>
              <a:lumOff val="1442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1388987"/>
        <a:ext cx="27310" cy="5462"/>
      </dsp:txXfrm>
    </dsp:sp>
    <dsp:sp modelId="{14AA44CD-D9F5-4D7E-AFDD-75607B7000EA}">
      <dsp:nvSpPr>
        <dsp:cNvPr id="0" name=""/>
        <dsp:cNvSpPr/>
      </dsp:nvSpPr>
      <dsp:spPr>
        <a:xfrm>
          <a:off x="2927374" y="679263"/>
          <a:ext cx="2374850" cy="1424910"/>
        </a:xfrm>
        <a:prstGeom prst="rect">
          <a:avLst/>
        </a:prstGeom>
        <a:gradFill rotWithShape="0">
          <a:gsLst>
            <a:gs pos="0">
              <a:schemeClr val="accent6">
                <a:shade val="80000"/>
                <a:hueOff val="192315"/>
                <a:satOff val="-22537"/>
                <a:lumOff val="11078"/>
                <a:alphaOff val="0"/>
                <a:shade val="51000"/>
                <a:satMod val="130000"/>
              </a:schemeClr>
            </a:gs>
            <a:gs pos="80000">
              <a:schemeClr val="accent6">
                <a:shade val="80000"/>
                <a:hueOff val="192315"/>
                <a:satOff val="-22537"/>
                <a:lumOff val="11078"/>
                <a:alphaOff val="0"/>
                <a:shade val="93000"/>
                <a:satMod val="130000"/>
              </a:schemeClr>
            </a:gs>
            <a:gs pos="100000">
              <a:schemeClr val="accent6">
                <a:shade val="80000"/>
                <a:hueOff val="192315"/>
                <a:satOff val="-22537"/>
                <a:lumOff val="1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Solicit Design Engineering Firm</a:t>
          </a:r>
        </a:p>
        <a:p>
          <a:pPr lvl="0" algn="ctr" defTabSz="1022350">
            <a:lnSpc>
              <a:spcPct val="90000"/>
            </a:lnSpc>
            <a:spcBef>
              <a:spcPct val="0"/>
            </a:spcBef>
            <a:spcAft>
              <a:spcPct val="35000"/>
            </a:spcAft>
          </a:pPr>
          <a:r>
            <a:rPr lang="en-US" sz="2300" kern="1200" dirty="0" smtClean="0"/>
            <a:t>(3 months)</a:t>
          </a:r>
          <a:endParaRPr lang="en-US" sz="2300" kern="1200" dirty="0"/>
        </a:p>
      </dsp:txBody>
      <dsp:txXfrm>
        <a:off x="2927374" y="679263"/>
        <a:ext cx="2374850" cy="1424910"/>
      </dsp:txXfrm>
    </dsp:sp>
    <dsp:sp modelId="{6A73640E-D6FF-4B48-BF22-8E8164A9C786}">
      <dsp:nvSpPr>
        <dsp:cNvPr id="0" name=""/>
        <dsp:cNvSpPr/>
      </dsp:nvSpPr>
      <dsp:spPr>
        <a:xfrm>
          <a:off x="1193734" y="21023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6">
              <a:shade val="90000"/>
              <a:hueOff val="519066"/>
              <a:satOff val="-60100"/>
              <a:lumOff val="28853"/>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8109" y="2357450"/>
        <a:ext cx="293380" cy="5462"/>
      </dsp:txXfrm>
    </dsp:sp>
    <dsp:sp modelId="{764E2787-CFD9-452B-8DBF-4756ED50F6E5}">
      <dsp:nvSpPr>
        <dsp:cNvPr id="0" name=""/>
        <dsp:cNvSpPr/>
      </dsp:nvSpPr>
      <dsp:spPr>
        <a:xfrm>
          <a:off x="5848440" y="679263"/>
          <a:ext cx="2374850" cy="1424910"/>
        </a:xfrm>
        <a:prstGeom prst="rect">
          <a:avLst/>
        </a:prstGeom>
        <a:gradFill rotWithShape="0">
          <a:gsLst>
            <a:gs pos="0">
              <a:schemeClr val="accent6">
                <a:shade val="80000"/>
                <a:hueOff val="384630"/>
                <a:satOff val="-45075"/>
                <a:lumOff val="22157"/>
                <a:alphaOff val="0"/>
                <a:shade val="51000"/>
                <a:satMod val="130000"/>
              </a:schemeClr>
            </a:gs>
            <a:gs pos="80000">
              <a:schemeClr val="accent6">
                <a:shade val="80000"/>
                <a:hueOff val="384630"/>
                <a:satOff val="-45075"/>
                <a:lumOff val="22157"/>
                <a:alphaOff val="0"/>
                <a:shade val="93000"/>
                <a:satMod val="130000"/>
              </a:schemeClr>
            </a:gs>
            <a:gs pos="100000">
              <a:schemeClr val="accent6">
                <a:shade val="80000"/>
                <a:hueOff val="384630"/>
                <a:satOff val="-45075"/>
                <a:lumOff val="2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Project Design</a:t>
          </a:r>
        </a:p>
        <a:p>
          <a:pPr lvl="0" algn="ctr" defTabSz="1022350">
            <a:lnSpc>
              <a:spcPct val="90000"/>
            </a:lnSpc>
            <a:spcBef>
              <a:spcPct val="0"/>
            </a:spcBef>
            <a:spcAft>
              <a:spcPct val="35000"/>
            </a:spcAft>
          </a:pPr>
          <a:r>
            <a:rPr lang="en-US" sz="2300" kern="1200" dirty="0" smtClean="0"/>
            <a:t>(3-9 months)</a:t>
          </a:r>
          <a:endParaRPr lang="en-US" sz="2300" kern="1200" dirty="0"/>
        </a:p>
      </dsp:txBody>
      <dsp:txXfrm>
        <a:off x="5848440" y="679263"/>
        <a:ext cx="2374850" cy="1424910"/>
      </dsp:txXfrm>
    </dsp:sp>
    <dsp:sp modelId="{047AE9AE-04C8-40E4-B102-C094678214CC}">
      <dsp:nvSpPr>
        <dsp:cNvPr id="0" name=""/>
        <dsp:cNvSpPr/>
      </dsp:nvSpPr>
      <dsp:spPr>
        <a:xfrm>
          <a:off x="2379359" y="3317124"/>
          <a:ext cx="515615" cy="91440"/>
        </a:xfrm>
        <a:custGeom>
          <a:avLst/>
          <a:gdLst/>
          <a:ahLst/>
          <a:cxnLst/>
          <a:rect l="0" t="0" r="0" b="0"/>
          <a:pathLst>
            <a:path>
              <a:moveTo>
                <a:pt x="0" y="45720"/>
              </a:moveTo>
              <a:lnTo>
                <a:pt x="515615" y="45720"/>
              </a:lnTo>
            </a:path>
          </a:pathLst>
        </a:custGeom>
        <a:noFill/>
        <a:ln w="9525" cap="flat" cmpd="sng" algn="ctr">
          <a:solidFill>
            <a:schemeClr val="accent6">
              <a:shade val="90000"/>
              <a:hueOff val="778599"/>
              <a:satOff val="-90150"/>
              <a:lumOff val="4327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3360113"/>
        <a:ext cx="27310" cy="5462"/>
      </dsp:txXfrm>
    </dsp:sp>
    <dsp:sp modelId="{135AC8A1-D871-4C58-867E-B5E4515A7164}">
      <dsp:nvSpPr>
        <dsp:cNvPr id="0" name=""/>
        <dsp:cNvSpPr/>
      </dsp:nvSpPr>
      <dsp:spPr>
        <a:xfrm>
          <a:off x="6308" y="2650389"/>
          <a:ext cx="2374850" cy="1424910"/>
        </a:xfrm>
        <a:prstGeom prst="rect">
          <a:avLst/>
        </a:prstGeom>
        <a:gradFill rotWithShape="0">
          <a:gsLst>
            <a:gs pos="0">
              <a:schemeClr val="accent6">
                <a:shade val="80000"/>
                <a:hueOff val="576946"/>
                <a:satOff val="-67612"/>
                <a:lumOff val="33235"/>
                <a:alphaOff val="0"/>
                <a:shade val="51000"/>
                <a:satMod val="130000"/>
              </a:schemeClr>
            </a:gs>
            <a:gs pos="80000">
              <a:schemeClr val="accent6">
                <a:shade val="80000"/>
                <a:hueOff val="576946"/>
                <a:satOff val="-67612"/>
                <a:lumOff val="33235"/>
                <a:alphaOff val="0"/>
                <a:shade val="93000"/>
                <a:satMod val="130000"/>
              </a:schemeClr>
            </a:gs>
            <a:gs pos="100000">
              <a:schemeClr val="accent6">
                <a:shade val="80000"/>
                <a:hueOff val="576946"/>
                <a:satOff val="-67612"/>
                <a:lumOff val="3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Request Bids from Contractors</a:t>
          </a:r>
        </a:p>
        <a:p>
          <a:pPr lvl="0" algn="ctr" defTabSz="1022350">
            <a:lnSpc>
              <a:spcPct val="90000"/>
            </a:lnSpc>
            <a:spcBef>
              <a:spcPct val="0"/>
            </a:spcBef>
            <a:spcAft>
              <a:spcPct val="35000"/>
            </a:spcAft>
          </a:pPr>
          <a:r>
            <a:rPr lang="en-US" sz="2300" kern="1200" dirty="0" smtClean="0"/>
            <a:t>(3 months)</a:t>
          </a:r>
          <a:endParaRPr lang="en-US" sz="2300" kern="1200" dirty="0"/>
        </a:p>
      </dsp:txBody>
      <dsp:txXfrm>
        <a:off x="6308" y="2650389"/>
        <a:ext cx="2374850" cy="1424910"/>
      </dsp:txXfrm>
    </dsp:sp>
    <dsp:sp modelId="{4822B8D0-B15A-4157-B0F4-B325B08EFB58}">
      <dsp:nvSpPr>
        <dsp:cNvPr id="0" name=""/>
        <dsp:cNvSpPr/>
      </dsp:nvSpPr>
      <dsp:spPr>
        <a:xfrm>
          <a:off x="2927374" y="2650389"/>
          <a:ext cx="2374850" cy="1424910"/>
        </a:xfrm>
        <a:prstGeom prst="rect">
          <a:avLst/>
        </a:prstGeom>
        <a:gradFill rotWithShape="0">
          <a:gsLst>
            <a:gs pos="0">
              <a:schemeClr val="accent6">
                <a:shade val="80000"/>
                <a:hueOff val="769261"/>
                <a:satOff val="-90150"/>
                <a:lumOff val="44313"/>
                <a:alphaOff val="0"/>
                <a:shade val="51000"/>
                <a:satMod val="130000"/>
              </a:schemeClr>
            </a:gs>
            <a:gs pos="80000">
              <a:schemeClr val="accent6">
                <a:shade val="80000"/>
                <a:hueOff val="769261"/>
                <a:satOff val="-90150"/>
                <a:lumOff val="44313"/>
                <a:alphaOff val="0"/>
                <a:shade val="93000"/>
                <a:satMod val="130000"/>
              </a:schemeClr>
            </a:gs>
            <a:gs pos="100000">
              <a:schemeClr val="accent6">
                <a:shade val="80000"/>
                <a:hueOff val="769261"/>
                <a:satOff val="-90150"/>
                <a:lumOff val="4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Project Construction</a:t>
          </a:r>
        </a:p>
        <a:p>
          <a:pPr lvl="0" algn="ctr" defTabSz="1022350">
            <a:lnSpc>
              <a:spcPct val="90000"/>
            </a:lnSpc>
            <a:spcBef>
              <a:spcPct val="0"/>
            </a:spcBef>
            <a:spcAft>
              <a:spcPct val="35000"/>
            </a:spcAft>
          </a:pPr>
          <a:r>
            <a:rPr lang="en-US" sz="2300" kern="1200" dirty="0" smtClean="0"/>
            <a:t>(6-9 months)</a:t>
          </a:r>
          <a:endParaRPr lang="en-US" sz="2300" kern="1200" dirty="0"/>
        </a:p>
      </dsp:txBody>
      <dsp:txXfrm>
        <a:off x="2927374" y="2650389"/>
        <a:ext cx="2374850" cy="14249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66733" cy="468155"/>
          </a:xfrm>
          <a:prstGeom prst="rect">
            <a:avLst/>
          </a:prstGeom>
        </p:spPr>
        <p:txBody>
          <a:bodyPr vert="horz" lIns="93856" tIns="46928" rIns="93856" bIns="46928" rtlCol="0"/>
          <a:lstStyle>
            <a:lvl1pPr algn="l">
              <a:defRPr sz="1200"/>
            </a:lvl1pPr>
          </a:lstStyle>
          <a:p>
            <a:endParaRPr lang="en-US" dirty="0"/>
          </a:p>
        </p:txBody>
      </p:sp>
      <p:sp>
        <p:nvSpPr>
          <p:cNvPr id="3" name="Date Placeholder 2"/>
          <p:cNvSpPr>
            <a:spLocks noGrp="1"/>
          </p:cNvSpPr>
          <p:nvPr>
            <p:ph type="dt" sz="quarter" idx="1"/>
          </p:nvPr>
        </p:nvSpPr>
        <p:spPr>
          <a:xfrm>
            <a:off x="4008707" y="2"/>
            <a:ext cx="3066733" cy="468155"/>
          </a:xfrm>
          <a:prstGeom prst="rect">
            <a:avLst/>
          </a:prstGeom>
        </p:spPr>
        <p:txBody>
          <a:bodyPr vert="horz" lIns="93856" tIns="46928" rIns="93856" bIns="46928" rtlCol="0"/>
          <a:lstStyle>
            <a:lvl1pPr algn="r">
              <a:defRPr sz="1200"/>
            </a:lvl1pPr>
          </a:lstStyle>
          <a:p>
            <a:fld id="{E9C3E3CE-3CBC-4AB8-AE34-719F5383802C}" type="datetimeFigureOut">
              <a:rPr lang="en-US" smtClean="0"/>
              <a:t>9/19/2018</a:t>
            </a:fld>
            <a:endParaRPr lang="en-US" dirty="0"/>
          </a:p>
        </p:txBody>
      </p:sp>
      <p:sp>
        <p:nvSpPr>
          <p:cNvPr id="4" name="Footer Placeholder 3"/>
          <p:cNvSpPr>
            <a:spLocks noGrp="1"/>
          </p:cNvSpPr>
          <p:nvPr>
            <p:ph type="ftr" sz="quarter" idx="2"/>
          </p:nvPr>
        </p:nvSpPr>
        <p:spPr>
          <a:xfrm>
            <a:off x="1" y="8893299"/>
            <a:ext cx="3066733" cy="468155"/>
          </a:xfrm>
          <a:prstGeom prst="rect">
            <a:avLst/>
          </a:prstGeom>
        </p:spPr>
        <p:txBody>
          <a:bodyPr vert="horz" lIns="93856" tIns="46928" rIns="93856" bIns="469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7" y="8893299"/>
            <a:ext cx="3066733" cy="468155"/>
          </a:xfrm>
          <a:prstGeom prst="rect">
            <a:avLst/>
          </a:prstGeom>
        </p:spPr>
        <p:txBody>
          <a:bodyPr vert="horz" lIns="93856" tIns="46928" rIns="93856" bIns="46928" rtlCol="0" anchor="b"/>
          <a:lstStyle>
            <a:lvl1pPr algn="r">
              <a:defRPr sz="1200"/>
            </a:lvl1pPr>
          </a:lstStyle>
          <a:p>
            <a:fld id="{10C58BCC-678C-4216-8949-9FD93E98BF07}" type="slidenum">
              <a:rPr lang="en-US" smtClean="0"/>
              <a:t>‹#›</a:t>
            </a:fld>
            <a:endParaRPr lang="en-US" dirty="0"/>
          </a:p>
        </p:txBody>
      </p:sp>
    </p:spTree>
    <p:extLst>
      <p:ext uri="{BB962C8B-B14F-4D97-AF65-F5344CB8AC3E}">
        <p14:creationId xmlns:p14="http://schemas.microsoft.com/office/powerpoint/2010/main" val="428614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66627" cy="469431"/>
          </a:xfrm>
          <a:prstGeom prst="rect">
            <a:avLst/>
          </a:prstGeom>
        </p:spPr>
        <p:txBody>
          <a:bodyPr vert="horz" lIns="91961" tIns="45980" rIns="91961" bIns="45980" rtlCol="0"/>
          <a:lstStyle>
            <a:lvl1pPr algn="l">
              <a:defRPr sz="1200"/>
            </a:lvl1pPr>
          </a:lstStyle>
          <a:p>
            <a:endParaRPr lang="en-US" dirty="0"/>
          </a:p>
        </p:txBody>
      </p:sp>
      <p:sp>
        <p:nvSpPr>
          <p:cNvPr id="3" name="Date Placeholder 2"/>
          <p:cNvSpPr>
            <a:spLocks noGrp="1"/>
          </p:cNvSpPr>
          <p:nvPr>
            <p:ph type="dt" idx="1"/>
          </p:nvPr>
        </p:nvSpPr>
        <p:spPr>
          <a:xfrm>
            <a:off x="4008852" y="3"/>
            <a:ext cx="3066627" cy="469431"/>
          </a:xfrm>
          <a:prstGeom prst="rect">
            <a:avLst/>
          </a:prstGeom>
        </p:spPr>
        <p:txBody>
          <a:bodyPr vert="horz" lIns="91961" tIns="45980" rIns="91961" bIns="45980" rtlCol="0"/>
          <a:lstStyle>
            <a:lvl1pPr algn="r">
              <a:defRPr sz="1200"/>
            </a:lvl1pPr>
          </a:lstStyle>
          <a:p>
            <a:fld id="{3C2146A2-312B-4280-A71F-E20384F25B99}" type="datetimeFigureOut">
              <a:rPr lang="en-US" smtClean="0"/>
              <a:t>9/19/2018</a:t>
            </a:fld>
            <a:endParaRPr lang="en-US" dirty="0"/>
          </a:p>
        </p:txBody>
      </p:sp>
      <p:sp>
        <p:nvSpPr>
          <p:cNvPr id="4" name="Slide Image Placeholder 3"/>
          <p:cNvSpPr>
            <a:spLocks noGrp="1" noRot="1" noChangeAspect="1"/>
          </p:cNvSpPr>
          <p:nvPr>
            <p:ph type="sldImg" idx="2"/>
          </p:nvPr>
        </p:nvSpPr>
        <p:spPr>
          <a:xfrm>
            <a:off x="1433513" y="1169988"/>
            <a:ext cx="4210050" cy="3159125"/>
          </a:xfrm>
          <a:prstGeom prst="rect">
            <a:avLst/>
          </a:prstGeom>
          <a:noFill/>
          <a:ln w="12700">
            <a:solidFill>
              <a:prstClr val="black"/>
            </a:solidFill>
          </a:ln>
        </p:spPr>
        <p:txBody>
          <a:bodyPr vert="horz" lIns="91961" tIns="45980" rIns="91961" bIns="45980" rtlCol="0" anchor="ctr"/>
          <a:lstStyle/>
          <a:p>
            <a:endParaRPr lang="en-US" dirty="0"/>
          </a:p>
        </p:txBody>
      </p:sp>
      <p:sp>
        <p:nvSpPr>
          <p:cNvPr id="5" name="Notes Placeholder 4"/>
          <p:cNvSpPr>
            <a:spLocks noGrp="1"/>
          </p:cNvSpPr>
          <p:nvPr>
            <p:ph type="body" sz="quarter" idx="3"/>
          </p:nvPr>
        </p:nvSpPr>
        <p:spPr>
          <a:xfrm>
            <a:off x="707071" y="4505902"/>
            <a:ext cx="5662939" cy="3686791"/>
          </a:xfrm>
          <a:prstGeom prst="rect">
            <a:avLst/>
          </a:prstGeom>
        </p:spPr>
        <p:txBody>
          <a:bodyPr vert="horz" lIns="91961" tIns="45980" rIns="91961" bIns="459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3648"/>
            <a:ext cx="3066627" cy="469431"/>
          </a:xfrm>
          <a:prstGeom prst="rect">
            <a:avLst/>
          </a:prstGeom>
        </p:spPr>
        <p:txBody>
          <a:bodyPr vert="horz" lIns="91961" tIns="45980" rIns="91961" bIns="459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852" y="8893648"/>
            <a:ext cx="3066627" cy="469431"/>
          </a:xfrm>
          <a:prstGeom prst="rect">
            <a:avLst/>
          </a:prstGeom>
        </p:spPr>
        <p:txBody>
          <a:bodyPr vert="horz" lIns="91961" tIns="45980" rIns="91961" bIns="45980" rtlCol="0" anchor="b"/>
          <a:lstStyle>
            <a:lvl1pPr algn="r">
              <a:defRPr sz="1200"/>
            </a:lvl1pPr>
          </a:lstStyle>
          <a:p>
            <a:fld id="{2873E295-4CD1-4C30-B6A3-BA84516C601B}" type="slidenum">
              <a:rPr lang="en-US" smtClean="0"/>
              <a:t>‹#›</a:t>
            </a:fld>
            <a:endParaRPr lang="en-US" dirty="0"/>
          </a:p>
        </p:txBody>
      </p:sp>
    </p:spTree>
    <p:extLst>
      <p:ext uri="{BB962C8B-B14F-4D97-AF65-F5344CB8AC3E}">
        <p14:creationId xmlns:p14="http://schemas.microsoft.com/office/powerpoint/2010/main" val="27841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1</a:t>
            </a:fld>
            <a:endParaRPr lang="en-US" dirty="0"/>
          </a:p>
        </p:txBody>
      </p:sp>
    </p:spTree>
    <p:extLst>
      <p:ext uri="{BB962C8B-B14F-4D97-AF65-F5344CB8AC3E}">
        <p14:creationId xmlns:p14="http://schemas.microsoft.com/office/powerpoint/2010/main" val="121809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10</a:t>
            </a:fld>
            <a:endParaRPr lang="en-US" dirty="0"/>
          </a:p>
        </p:txBody>
      </p:sp>
    </p:spTree>
    <p:extLst>
      <p:ext uri="{BB962C8B-B14F-4D97-AF65-F5344CB8AC3E}">
        <p14:creationId xmlns:p14="http://schemas.microsoft.com/office/powerpoint/2010/main" val="237788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11</a:t>
            </a:fld>
            <a:endParaRPr lang="en-US" dirty="0"/>
          </a:p>
        </p:txBody>
      </p:sp>
    </p:spTree>
    <p:extLst>
      <p:ext uri="{BB962C8B-B14F-4D97-AF65-F5344CB8AC3E}">
        <p14:creationId xmlns:p14="http://schemas.microsoft.com/office/powerpoint/2010/main" val="177401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12</a:t>
            </a:fld>
            <a:endParaRPr lang="en-US" dirty="0"/>
          </a:p>
        </p:txBody>
      </p:sp>
    </p:spTree>
    <p:extLst>
      <p:ext uri="{BB962C8B-B14F-4D97-AF65-F5344CB8AC3E}">
        <p14:creationId xmlns:p14="http://schemas.microsoft.com/office/powerpoint/2010/main" val="89765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15</a:t>
            </a:fld>
            <a:endParaRPr lang="en-US" dirty="0"/>
          </a:p>
        </p:txBody>
      </p:sp>
    </p:spTree>
    <p:extLst>
      <p:ext uri="{BB962C8B-B14F-4D97-AF65-F5344CB8AC3E}">
        <p14:creationId xmlns:p14="http://schemas.microsoft.com/office/powerpoint/2010/main" val="60712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2</a:t>
            </a:fld>
            <a:endParaRPr lang="en-US" dirty="0"/>
          </a:p>
        </p:txBody>
      </p:sp>
    </p:spTree>
    <p:extLst>
      <p:ext uri="{BB962C8B-B14F-4D97-AF65-F5344CB8AC3E}">
        <p14:creationId xmlns:p14="http://schemas.microsoft.com/office/powerpoint/2010/main" val="279587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3</a:t>
            </a:fld>
            <a:endParaRPr lang="en-US" dirty="0"/>
          </a:p>
        </p:txBody>
      </p:sp>
    </p:spTree>
    <p:extLst>
      <p:ext uri="{BB962C8B-B14F-4D97-AF65-F5344CB8AC3E}">
        <p14:creationId xmlns:p14="http://schemas.microsoft.com/office/powerpoint/2010/main" val="52429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4</a:t>
            </a:fld>
            <a:endParaRPr lang="en-US" dirty="0"/>
          </a:p>
        </p:txBody>
      </p:sp>
    </p:spTree>
    <p:extLst>
      <p:ext uri="{BB962C8B-B14F-4D97-AF65-F5344CB8AC3E}">
        <p14:creationId xmlns:p14="http://schemas.microsoft.com/office/powerpoint/2010/main" val="180124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5</a:t>
            </a:fld>
            <a:endParaRPr lang="en-US" dirty="0"/>
          </a:p>
        </p:txBody>
      </p:sp>
    </p:spTree>
    <p:extLst>
      <p:ext uri="{BB962C8B-B14F-4D97-AF65-F5344CB8AC3E}">
        <p14:creationId xmlns:p14="http://schemas.microsoft.com/office/powerpoint/2010/main" val="7720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6</a:t>
            </a:fld>
            <a:endParaRPr lang="en-US" dirty="0"/>
          </a:p>
        </p:txBody>
      </p:sp>
    </p:spTree>
    <p:extLst>
      <p:ext uri="{BB962C8B-B14F-4D97-AF65-F5344CB8AC3E}">
        <p14:creationId xmlns:p14="http://schemas.microsoft.com/office/powerpoint/2010/main" val="221240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7</a:t>
            </a:fld>
            <a:endParaRPr lang="en-US" dirty="0"/>
          </a:p>
        </p:txBody>
      </p:sp>
    </p:spTree>
    <p:extLst>
      <p:ext uri="{BB962C8B-B14F-4D97-AF65-F5344CB8AC3E}">
        <p14:creationId xmlns:p14="http://schemas.microsoft.com/office/powerpoint/2010/main" val="375915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8</a:t>
            </a:fld>
            <a:endParaRPr lang="en-US" dirty="0"/>
          </a:p>
        </p:txBody>
      </p:sp>
    </p:spTree>
    <p:extLst>
      <p:ext uri="{BB962C8B-B14F-4D97-AF65-F5344CB8AC3E}">
        <p14:creationId xmlns:p14="http://schemas.microsoft.com/office/powerpoint/2010/main" val="130709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3E295-4CD1-4C30-B6A3-BA84516C601B}" type="slidenum">
              <a:rPr lang="en-US" smtClean="0"/>
              <a:t>9</a:t>
            </a:fld>
            <a:endParaRPr lang="en-US" dirty="0"/>
          </a:p>
        </p:txBody>
      </p:sp>
    </p:spTree>
    <p:extLst>
      <p:ext uri="{BB962C8B-B14F-4D97-AF65-F5344CB8AC3E}">
        <p14:creationId xmlns:p14="http://schemas.microsoft.com/office/powerpoint/2010/main" val="197502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Corporate 5 market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3657600" y="3393291"/>
            <a:ext cx="5029200" cy="950109"/>
          </a:xfrm>
        </p:spPr>
        <p:txBody>
          <a:bodyPr/>
          <a:lstStyle>
            <a:lvl1pPr marL="91440" indent="0">
              <a:buNone/>
              <a:defRPr sz="1800">
                <a:solidFill>
                  <a:schemeClr val="accent6"/>
                </a:solidFill>
                <a:latin typeface="Franklin Gothic Medium" panose="020B0603020102020204" pitchFamily="34" charset="0"/>
              </a:defRPr>
            </a:lvl1pPr>
          </a:lstStyle>
          <a:p>
            <a:pPr lvl="0"/>
            <a:r>
              <a:rPr lang="en-US" dirty="0"/>
              <a:t>Presenter: </a:t>
            </a:r>
          </a:p>
        </p:txBody>
      </p:sp>
      <p:cxnSp>
        <p:nvCxnSpPr>
          <p:cNvPr id="11" name="Straight Connector 10"/>
          <p:cNvCxnSpPr/>
          <p:nvPr userDrawn="1"/>
        </p:nvCxnSpPr>
        <p:spPr>
          <a:xfrm>
            <a:off x="0" y="6544005"/>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583680"/>
            <a:ext cx="9144000" cy="274320"/>
          </a:xfrm>
          <a:prstGeom prst="rect">
            <a:avLst/>
          </a:prstGeom>
          <a:gradFill>
            <a:gsLst>
              <a:gs pos="0">
                <a:srgbClr val="00234E"/>
              </a:gs>
              <a:gs pos="100000">
                <a:srgbClr val="00347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2" hasCustomPrompt="1"/>
          </p:nvPr>
        </p:nvSpPr>
        <p:spPr>
          <a:xfrm>
            <a:off x="3657600" y="2819400"/>
            <a:ext cx="5029200" cy="457200"/>
          </a:xfrm>
        </p:spPr>
        <p:txBody>
          <a:bodyPr>
            <a:normAutofit/>
          </a:bodyPr>
          <a:lstStyle>
            <a:lvl1pPr marL="91440" indent="0">
              <a:buNone/>
              <a:defRPr sz="2200" baseline="0">
                <a:solidFill>
                  <a:schemeClr val="accent5"/>
                </a:solidFill>
                <a:latin typeface="Franklin Gothic Medium" panose="020B0603020102020204" pitchFamily="34" charset="0"/>
              </a:defRPr>
            </a:lvl1pPr>
            <a:lvl2pPr marL="457200" indent="0">
              <a:buNone/>
              <a:defRPr/>
            </a:lvl2pPr>
          </a:lstStyle>
          <a:p>
            <a:r>
              <a:rPr lang="en-US" sz="2200" dirty="0">
                <a:solidFill>
                  <a:srgbClr val="005596"/>
                </a:solidFill>
                <a:latin typeface="Franklin Gothic Medium" panose="020B0603020102020204" pitchFamily="34" charset="0"/>
              </a:rPr>
              <a:t>Date or Subtitle</a:t>
            </a:r>
          </a:p>
        </p:txBody>
      </p:sp>
      <p:sp>
        <p:nvSpPr>
          <p:cNvPr id="5" name="Text Placeholder 4"/>
          <p:cNvSpPr>
            <a:spLocks noGrp="1"/>
          </p:cNvSpPr>
          <p:nvPr>
            <p:ph type="body" sz="quarter" idx="11"/>
          </p:nvPr>
        </p:nvSpPr>
        <p:spPr>
          <a:xfrm flipH="1">
            <a:off x="3657600" y="1672402"/>
            <a:ext cx="5486400" cy="1030307"/>
          </a:xfrm>
          <a:custGeom>
            <a:avLst/>
            <a:gdLst>
              <a:gd name="connsiteX0" fmla="*/ 0 w 5486400"/>
              <a:gd name="connsiteY0" fmla="*/ 0 h 1030307"/>
              <a:gd name="connsiteX1" fmla="*/ 5314679 w 5486400"/>
              <a:gd name="connsiteY1" fmla="*/ 0 h 1030307"/>
              <a:gd name="connsiteX2" fmla="*/ 5486400 w 5486400"/>
              <a:gd name="connsiteY2" fmla="*/ 171721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14679 w 5486400"/>
              <a:gd name="connsiteY1" fmla="*/ 0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67018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67018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 name="connsiteX0" fmla="*/ 0 w 5486400"/>
              <a:gd name="connsiteY0" fmla="*/ 0 h 1030307"/>
              <a:gd name="connsiteX1" fmla="*/ 5354703 w 5486400"/>
              <a:gd name="connsiteY1" fmla="*/ 3079 h 1030307"/>
              <a:gd name="connsiteX2" fmla="*/ 5486400 w 5486400"/>
              <a:gd name="connsiteY2" fmla="*/ 113224 h 1030307"/>
              <a:gd name="connsiteX3" fmla="*/ 5486400 w 5486400"/>
              <a:gd name="connsiteY3" fmla="*/ 1030307 h 1030307"/>
              <a:gd name="connsiteX4" fmla="*/ 0 w 5486400"/>
              <a:gd name="connsiteY4" fmla="*/ 1030307 h 1030307"/>
              <a:gd name="connsiteX5" fmla="*/ 0 w 5486400"/>
              <a:gd name="connsiteY5" fmla="*/ 0 h 103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1030307">
                <a:moveTo>
                  <a:pt x="0" y="0"/>
                </a:moveTo>
                <a:lnTo>
                  <a:pt x="5354703" y="3079"/>
                </a:lnTo>
                <a:cubicBezTo>
                  <a:pt x="5446463" y="3079"/>
                  <a:pt x="5486400" y="18385"/>
                  <a:pt x="5486400" y="113224"/>
                </a:cubicBezTo>
                <a:lnTo>
                  <a:pt x="5486400" y="1030307"/>
                </a:lnTo>
                <a:lnTo>
                  <a:pt x="0" y="1030307"/>
                </a:lnTo>
                <a:lnTo>
                  <a:pt x="0" y="0"/>
                </a:lnTo>
                <a:close/>
              </a:path>
            </a:pathLst>
          </a:custGeom>
          <a:gradFill flip="none" rotWithShape="1">
            <a:gsLst>
              <a:gs pos="100000">
                <a:srgbClr val="00234E"/>
              </a:gs>
              <a:gs pos="0">
                <a:srgbClr val="003478"/>
              </a:gs>
            </a:gsLst>
            <a:lin ang="0" scaled="1"/>
            <a:tileRect/>
          </a:gradFill>
        </p:spPr>
        <p:txBody>
          <a:bodyPr anchor="ctr">
            <a:normAutofit/>
          </a:bodyPr>
          <a:lstStyle>
            <a:lvl1pPr marL="91440" indent="0">
              <a:buNone/>
              <a:defRPr sz="2600" b="0">
                <a:solidFill>
                  <a:schemeClr val="bg1">
                    <a:lumMod val="95000"/>
                  </a:schemeClr>
                </a:solidFill>
                <a:latin typeface="Franklin Gothic Medium" panose="020B0603020102020204" pitchFamily="34" charset="0"/>
              </a:defRPr>
            </a:lvl1pPr>
          </a:lstStyle>
          <a:p>
            <a:pPr lvl="0"/>
            <a:r>
              <a:rPr lang="en-US" dirty="0"/>
              <a:t>Click to edit Master text styles</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9469" r="11819"/>
          <a:stretch/>
        </p:blipFill>
        <p:spPr>
          <a:xfrm>
            <a:off x="0" y="-67408"/>
            <a:ext cx="9144000" cy="658434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43800" y="5257800"/>
            <a:ext cx="1143000" cy="1143000"/>
          </a:xfrm>
          <a:prstGeom prst="rect">
            <a:avLst/>
          </a:prstGeom>
        </p:spPr>
      </p:pic>
    </p:spTree>
    <p:extLst>
      <p:ext uri="{BB962C8B-B14F-4D97-AF65-F5344CB8AC3E}">
        <p14:creationId xmlns:p14="http://schemas.microsoft.com/office/powerpoint/2010/main" val="390598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15C5EC1-1BEF-49A0-A8DA-B672C63EDCC2}"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dirty="0"/>
              <a:t>Richland County Blue Ribbon Committee</a:t>
            </a:r>
          </a:p>
        </p:txBody>
      </p:sp>
      <p:sp>
        <p:nvSpPr>
          <p:cNvPr id="4" name="Content Placeholder 3"/>
          <p:cNvSpPr>
            <a:spLocks noGrp="1"/>
          </p:cNvSpPr>
          <p:nvPr>
            <p:ph sz="quarter" idx="13"/>
          </p:nvPr>
        </p:nvSpPr>
        <p:spPr>
          <a:xfrm>
            <a:off x="457200" y="137160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31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with picture">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15C5EC1-1BEF-49A0-A8DA-B672C63EDCC2}"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1"/>
          </p:nvPr>
        </p:nvSpPr>
        <p:spPr>
          <a:xfrm>
            <a:off x="3543300" y="1371600"/>
            <a:ext cx="5114925" cy="4724399"/>
          </a:xfrm>
        </p:spPr>
        <p:txBody>
          <a:bodyPr/>
          <a:lstStyle>
            <a:lvl1pPr>
              <a:spcAft>
                <a:spcPts val="0"/>
              </a:spcAft>
              <a:defRPr/>
            </a:lvl1pPr>
            <a:lvl2pPr>
              <a:spcBef>
                <a:spcPts val="0"/>
              </a:spcBef>
              <a:defRPr/>
            </a:lvl2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p:cNvSpPr>
            <a:spLocks noGrp="1"/>
          </p:cNvSpPr>
          <p:nvPr>
            <p:ph type="ftr" sz="quarter" idx="12"/>
          </p:nvPr>
        </p:nvSpPr>
        <p:spPr/>
        <p:txBody>
          <a:bodyPr/>
          <a:lstStyle/>
          <a:p>
            <a:r>
              <a:rPr lang="en-US" dirty="0"/>
              <a:t>Richland County Blue Ribbon Committee</a:t>
            </a:r>
          </a:p>
        </p:txBody>
      </p:sp>
      <p:sp>
        <p:nvSpPr>
          <p:cNvPr id="6" name="Picture Placeholder 4"/>
          <p:cNvSpPr>
            <a:spLocks noGrp="1"/>
          </p:cNvSpPr>
          <p:nvPr>
            <p:ph type="pic" sz="quarter" idx="13" hasCustomPrompt="1"/>
          </p:nvPr>
        </p:nvSpPr>
        <p:spPr>
          <a:xfrm>
            <a:off x="628650" y="1726565"/>
            <a:ext cx="2388235" cy="2388235"/>
          </a:xfrm>
          <a:prstGeom prst="ellipse">
            <a:avLst/>
          </a:prstGeom>
        </p:spPr>
        <p:txBody>
          <a:bodyPr anchor="ctr">
            <a:normAutofit/>
          </a:bodyPr>
          <a:lstStyle>
            <a:lvl1pPr marL="0" indent="0" algn="ctr">
              <a:buNone/>
              <a:defRPr sz="1200">
                <a:solidFill>
                  <a:schemeClr val="bg1">
                    <a:lumMod val="50000"/>
                  </a:schemeClr>
                </a:solidFill>
                <a:latin typeface="Franklin Gothic Medium" panose="020B0603020102020204" pitchFamily="34" charset="0"/>
              </a:defRPr>
            </a:lvl1pPr>
          </a:lstStyle>
          <a:p>
            <a:r>
              <a:rPr lang="en-US" dirty="0"/>
              <a:t>Click to insert picture</a:t>
            </a:r>
          </a:p>
        </p:txBody>
      </p:sp>
    </p:spTree>
    <p:extLst>
      <p:ext uri="{BB962C8B-B14F-4D97-AF65-F5344CB8AC3E}">
        <p14:creationId xmlns:p14="http://schemas.microsoft.com/office/powerpoint/2010/main" val="350037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5C5EC1-1BEF-49A0-A8DA-B672C63EDCC2}" type="slidenum">
              <a:rPr lang="en-US" smtClean="0"/>
              <a:t>‹#›</a:t>
            </a:fld>
            <a:endParaRPr lang="en-US" dirty="0"/>
          </a:p>
        </p:txBody>
      </p:sp>
      <p:sp>
        <p:nvSpPr>
          <p:cNvPr id="3" name="Footer Placeholder 2"/>
          <p:cNvSpPr>
            <a:spLocks noGrp="1"/>
          </p:cNvSpPr>
          <p:nvPr>
            <p:ph type="ftr" sz="quarter" idx="13"/>
          </p:nvPr>
        </p:nvSpPr>
        <p:spPr/>
        <p:txBody>
          <a:bodyPr/>
          <a:lstStyle/>
          <a:p>
            <a:r>
              <a:rPr lang="en-US" dirty="0"/>
              <a:t>Richland County Blue Ribbon Committee</a:t>
            </a:r>
          </a:p>
        </p:txBody>
      </p:sp>
    </p:spTree>
    <p:extLst>
      <p:ext uri="{BB962C8B-B14F-4D97-AF65-F5344CB8AC3E}">
        <p14:creationId xmlns:p14="http://schemas.microsoft.com/office/powerpoint/2010/main" val="26333587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15C5EC1-1BEF-49A0-A8DA-B672C63EDCC2}" type="slidenum">
              <a:rPr lang="en-US" smtClean="0"/>
              <a:pPr/>
              <a:t>‹#›</a:t>
            </a:fld>
            <a:endParaRPr lang="en-US" dirty="0"/>
          </a:p>
        </p:txBody>
      </p:sp>
      <p:sp>
        <p:nvSpPr>
          <p:cNvPr id="4" name="Rectangle 3"/>
          <p:cNvSpPr/>
          <p:nvPr userDrawn="1"/>
        </p:nvSpPr>
        <p:spPr>
          <a:xfrm>
            <a:off x="0" y="1"/>
            <a:ext cx="9144000" cy="640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r>
              <a:rPr lang="en-US" dirty="0"/>
              <a:t>Richland County Blue Ribbon Committee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57746" y="152400"/>
            <a:ext cx="914400" cy="914400"/>
          </a:xfrm>
          <a:prstGeom prst="rect">
            <a:avLst/>
          </a:prstGeom>
        </p:spPr>
      </p:pic>
    </p:spTree>
    <p:extLst>
      <p:ext uri="{BB962C8B-B14F-4D97-AF65-F5344CB8AC3E}">
        <p14:creationId xmlns:p14="http://schemas.microsoft.com/office/powerpoint/2010/main" val="1187838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0" y="6544005"/>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userDrawn="1"/>
        </p:nvSpPr>
        <p:spPr>
          <a:xfrm flipV="1">
            <a:off x="0" y="0"/>
            <a:ext cx="6903720" cy="914400"/>
          </a:xfrm>
          <a:prstGeom prst="round1Rect">
            <a:avLst/>
          </a:prstGeom>
          <a:gradFill flip="none" rotWithShape="1">
            <a:gsLst>
              <a:gs pos="0">
                <a:srgbClr val="00234E"/>
              </a:gs>
              <a:gs pos="100000">
                <a:srgbClr val="0034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6096000" cy="6397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a:t>Click to edit Master text </a:t>
            </a:r>
          </a:p>
          <a:p>
            <a:pPr lvl="1"/>
            <a:r>
              <a:rPr lang="en-US" dirty="0"/>
              <a:t>Second level</a:t>
            </a:r>
          </a:p>
          <a:p>
            <a:pPr lvl="2"/>
            <a:r>
              <a:rPr lang="en-US" dirty="0"/>
              <a:t>Third level</a:t>
            </a:r>
          </a:p>
          <a:p>
            <a:pPr lvl="3"/>
            <a:r>
              <a:rPr lang="en-US" dirty="0"/>
              <a:t>Fourth level</a:t>
            </a:r>
          </a:p>
        </p:txBody>
      </p:sp>
      <p:sp>
        <p:nvSpPr>
          <p:cNvPr id="5" name="Rectangle 4"/>
          <p:cNvSpPr/>
          <p:nvPr userDrawn="1"/>
        </p:nvSpPr>
        <p:spPr>
          <a:xfrm>
            <a:off x="0" y="6583680"/>
            <a:ext cx="9144000" cy="274320"/>
          </a:xfrm>
          <a:prstGeom prst="rect">
            <a:avLst/>
          </a:prstGeom>
          <a:gradFill>
            <a:gsLst>
              <a:gs pos="0">
                <a:srgbClr val="00234E"/>
              </a:gs>
              <a:gs pos="100000">
                <a:srgbClr val="00347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p:cNvSpPr>
            <a:spLocks noGrp="1"/>
          </p:cNvSpPr>
          <p:nvPr>
            <p:ph type="ftr" sz="quarter" idx="3"/>
          </p:nvPr>
        </p:nvSpPr>
        <p:spPr>
          <a:xfrm>
            <a:off x="457200" y="6544005"/>
            <a:ext cx="3086100" cy="313994"/>
          </a:xfrm>
          <a:prstGeom prst="rect">
            <a:avLst/>
          </a:prstGeom>
        </p:spPr>
        <p:txBody>
          <a:bodyPr vert="horz" lIns="91440" tIns="45720" rIns="91440" bIns="45720" rtlCol="0" anchor="ctr"/>
          <a:lstStyle>
            <a:lvl1pPr algn="l">
              <a:defRPr sz="900" baseline="0">
                <a:solidFill>
                  <a:schemeClr val="bg1"/>
                </a:solidFill>
                <a:latin typeface="Franklin Gothic Book" panose="020B0503020102020204" pitchFamily="34" charset="0"/>
              </a:defRPr>
            </a:lvl1pPr>
          </a:lstStyle>
          <a:p>
            <a:r>
              <a:rPr lang="en-US" dirty="0"/>
              <a:t>Company Overview</a:t>
            </a:r>
          </a:p>
        </p:txBody>
      </p:sp>
      <p:sp>
        <p:nvSpPr>
          <p:cNvPr id="6" name="Slide Number Placeholder 5"/>
          <p:cNvSpPr>
            <a:spLocks noGrp="1"/>
          </p:cNvSpPr>
          <p:nvPr>
            <p:ph type="sldNum" sz="quarter" idx="4"/>
          </p:nvPr>
        </p:nvSpPr>
        <p:spPr>
          <a:xfrm>
            <a:off x="6553200" y="6544005"/>
            <a:ext cx="2057400" cy="313995"/>
          </a:xfrm>
          <a:prstGeom prst="rect">
            <a:avLst/>
          </a:prstGeom>
        </p:spPr>
        <p:txBody>
          <a:bodyPr vert="horz" lIns="91440" tIns="45720" rIns="91440" bIns="45720" rtlCol="0" anchor="ctr"/>
          <a:lstStyle>
            <a:lvl1pPr algn="r">
              <a:defRPr sz="900">
                <a:solidFill>
                  <a:schemeClr val="bg1"/>
                </a:solidFill>
                <a:latin typeface="Franklin Gothic Medium" panose="020B0603020102020204" pitchFamily="34" charset="0"/>
              </a:defRPr>
            </a:lvl1pPr>
          </a:lstStyle>
          <a:p>
            <a:fld id="{A15C5EC1-1BEF-49A0-A8DA-B672C63EDCC2}" type="slidenum">
              <a:rPr lang="en-US" smtClean="0"/>
              <a:pPr/>
              <a:t>‹#›</a:t>
            </a:fld>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757746" y="152400"/>
            <a:ext cx="914400" cy="914400"/>
          </a:xfrm>
          <a:prstGeom prst="rect">
            <a:avLst/>
          </a:prstGeom>
        </p:spPr>
      </p:pic>
    </p:spTree>
    <p:extLst>
      <p:ext uri="{BB962C8B-B14F-4D97-AF65-F5344CB8AC3E}">
        <p14:creationId xmlns:p14="http://schemas.microsoft.com/office/powerpoint/2010/main" val="1163754864"/>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65" r:id="rId3"/>
    <p:sldLayoutId id="2147483654" r:id="rId4"/>
    <p:sldLayoutId id="2147483663" r:id="rId5"/>
  </p:sldLayoutIdLst>
  <p:hf hdr="0" dt="0"/>
  <p:txStyles>
    <p:titleStyle>
      <a:lvl1pPr algn="l" defTabSz="914400" rtl="0" eaLnBrk="1" latinLnBrk="0" hangingPunct="1">
        <a:spcBef>
          <a:spcPct val="0"/>
        </a:spcBef>
        <a:buNone/>
        <a:defRPr sz="2400" b="0" kern="1200">
          <a:solidFill>
            <a:schemeClr val="bg1"/>
          </a:solidFill>
          <a:latin typeface="Franklin Gothic Medium" panose="020B0603020102020204" pitchFamily="34" charset="0"/>
          <a:ea typeface="+mj-ea"/>
          <a:cs typeface="Arial" panose="020B0604020202020204" pitchFamily="34" charset="0"/>
        </a:defRPr>
      </a:lvl1pPr>
    </p:titleStyle>
    <p:bodyStyle>
      <a:lvl1pPr marL="274320" indent="-274320" algn="l" defTabSz="914400" rtl="0" eaLnBrk="1" latinLnBrk="0" hangingPunct="1">
        <a:spcBef>
          <a:spcPts val="1000"/>
        </a:spcBef>
        <a:buClr>
          <a:schemeClr val="accent5"/>
        </a:buClr>
        <a:buFont typeface="Franklin Gothic Book" panose="020B0503020102020204" pitchFamily="34" charset="0"/>
        <a:buChar char="•"/>
        <a:defRPr sz="22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1pPr>
      <a:lvl2pPr marL="685800" indent="-182880" algn="l" defTabSz="914400" rtl="0" eaLnBrk="1" latinLnBrk="0" hangingPunct="1">
        <a:spcBef>
          <a:spcPts val="600"/>
        </a:spcBef>
        <a:buClr>
          <a:srgbClr val="7F7F7F"/>
        </a:buClr>
        <a:buFont typeface="Franklin Gothic Book" panose="020B0503020102020204" pitchFamily="34" charset="0"/>
        <a:buChar char="▪"/>
        <a:defRPr sz="21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2pPr>
      <a:lvl3pPr marL="1143000" indent="-182880" algn="l" defTabSz="914400" rtl="0" eaLnBrk="1" latinLnBrk="0" hangingPunct="1">
        <a:spcBef>
          <a:spcPts val="600"/>
        </a:spcBef>
        <a:buClr>
          <a:srgbClr val="7F7F7F"/>
        </a:buClr>
        <a:buFont typeface="Franklin Gothic Book" panose="020B0503020102020204" pitchFamily="34" charset="0"/>
        <a:buChar char="–"/>
        <a:defRPr sz="1800" kern="1200" baseline="0">
          <a:solidFill>
            <a:schemeClr val="tx1">
              <a:lumMod val="90000"/>
              <a:lumOff val="10000"/>
            </a:schemeClr>
          </a:solidFill>
          <a:latin typeface="Franklin Gothic Book" panose="020B0503020102020204" pitchFamily="34" charset="0"/>
          <a:ea typeface="+mn-ea"/>
          <a:cs typeface="Arial" panose="020B0604020202020204" pitchFamily="34" charset="0"/>
        </a:defRPr>
      </a:lvl3pPr>
      <a:lvl4pPr marL="1600200" indent="-182880" algn="l" defTabSz="914400" rtl="0" eaLnBrk="1" latinLnBrk="0" hangingPunct="1">
        <a:spcBef>
          <a:spcPts val="600"/>
        </a:spcBef>
        <a:buClr>
          <a:srgbClr val="7F7F7F"/>
        </a:buClr>
        <a:buFont typeface="Franklin Gothic Book" panose="020B0503020102020204" pitchFamily="34" charset="0"/>
        <a:buChar char="–"/>
        <a:defRPr lang="en-US" sz="1800" kern="1200" baseline="0" dirty="0" smtClean="0">
          <a:solidFill>
            <a:schemeClr val="tx1">
              <a:lumMod val="90000"/>
              <a:lumOff val="10000"/>
            </a:schemeClr>
          </a:solidFill>
          <a:latin typeface="Franklin Gothic Book" panose="020B0503020102020204" pitchFamily="34" charset="0"/>
          <a:ea typeface="+mn-ea"/>
          <a:cs typeface="Arial" panose="020B0604020202020204" pitchFamily="34" charset="0"/>
        </a:defRPr>
      </a:lvl4pPr>
      <a:lvl5pPr marL="1828800" indent="0" algn="l" defTabSz="914400" rtl="0" eaLnBrk="1" latinLnBrk="0" hangingPunct="1">
        <a:spcBef>
          <a:spcPts val="0"/>
        </a:spcBef>
        <a:buFont typeface="Franklin Gothic Book" panose="020B0503020102020204" pitchFamily="34" charset="0"/>
        <a:buNone/>
        <a:defRPr lang="en-US" sz="1800" kern="1200" baseline="0" dirty="0">
          <a:solidFill>
            <a:schemeClr val="tx1">
              <a:lumMod val="75000"/>
              <a:lumOff val="25000"/>
            </a:schemeClr>
          </a:solidFill>
          <a:latin typeface="Franklin Gothic Book" panose="020B05030201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flipH="1">
            <a:off x="3651738" y="457200"/>
            <a:ext cx="5486400" cy="1030307"/>
          </a:xfrm>
        </p:spPr>
        <p:txBody>
          <a:bodyPr>
            <a:normAutofit/>
          </a:bodyPr>
          <a:lstStyle/>
          <a:p>
            <a:pPr>
              <a:spcBef>
                <a:spcPts val="0"/>
              </a:spcBef>
            </a:pPr>
            <a:r>
              <a:rPr lang="en-US" sz="2000" dirty="0"/>
              <a:t>Richland County Voluntary Buyout Program </a:t>
            </a:r>
          </a:p>
          <a:p>
            <a:pPr>
              <a:spcBef>
                <a:spcPts val="0"/>
              </a:spcBef>
            </a:pPr>
            <a:r>
              <a:rPr lang="en-US" sz="2000" dirty="0"/>
              <a:t>Community Meeting </a:t>
            </a:r>
          </a:p>
        </p:txBody>
      </p:sp>
      <p:sp>
        <p:nvSpPr>
          <p:cNvPr id="2" name="Text Placeholder 1"/>
          <p:cNvSpPr>
            <a:spLocks noGrp="1"/>
          </p:cNvSpPr>
          <p:nvPr>
            <p:ph type="body" sz="quarter" idx="12"/>
          </p:nvPr>
        </p:nvSpPr>
        <p:spPr>
          <a:xfrm>
            <a:off x="3651738" y="1676400"/>
            <a:ext cx="5029200" cy="457200"/>
          </a:xfrm>
        </p:spPr>
        <p:txBody>
          <a:bodyPr/>
          <a:lstStyle/>
          <a:p>
            <a:r>
              <a:rPr lang="en-US" dirty="0">
                <a:solidFill>
                  <a:schemeClr val="bg1"/>
                </a:solidFill>
              </a:rPr>
              <a:t>September 20, 2018</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39000" y="4968600"/>
            <a:ext cx="1756981" cy="1645199"/>
          </a:xfrm>
          <a:prstGeom prst="rect">
            <a:avLst/>
          </a:prstGeom>
        </p:spPr>
      </p:pic>
    </p:spTree>
    <p:extLst>
      <p:ext uri="{BB962C8B-B14F-4D97-AF65-F5344CB8AC3E}">
        <p14:creationId xmlns:p14="http://schemas.microsoft.com/office/powerpoint/2010/main" val="2180869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Key Phases for Property Owners </a:t>
            </a:r>
          </a:p>
        </p:txBody>
      </p:sp>
      <p:sp>
        <p:nvSpPr>
          <p:cNvPr id="5" name="Slide Number Placeholder 4"/>
          <p:cNvSpPr>
            <a:spLocks noGrp="1"/>
          </p:cNvSpPr>
          <p:nvPr>
            <p:ph type="sldNum" sz="quarter" idx="10"/>
          </p:nvPr>
        </p:nvSpPr>
        <p:spPr/>
        <p:txBody>
          <a:bodyPr/>
          <a:lstStyle/>
          <a:p>
            <a:fld id="{A15C5EC1-1BEF-49A0-A8DA-B672C63EDCC2}" type="slidenum">
              <a:rPr lang="en-US" smtClean="0"/>
              <a:t>10</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4" name="Picture 3"/>
          <p:cNvPicPr>
            <a:picLocks noChangeAspect="1"/>
          </p:cNvPicPr>
          <p:nvPr/>
        </p:nvPicPr>
        <p:blipFill>
          <a:blip r:embed="rId3"/>
          <a:stretch>
            <a:fillRect/>
          </a:stretch>
        </p:blipFill>
        <p:spPr>
          <a:xfrm>
            <a:off x="7510130" y="-5687"/>
            <a:ext cx="1633870" cy="153022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11883648"/>
              </p:ext>
            </p:extLst>
          </p:nvPr>
        </p:nvGraphicFramePr>
        <p:xfrm>
          <a:off x="457200" y="1066800"/>
          <a:ext cx="7137400" cy="5148594"/>
        </p:xfrm>
        <a:graphic>
          <a:graphicData uri="http://schemas.openxmlformats.org/drawingml/2006/table">
            <a:tbl>
              <a:tblPr firstRow="1" bandRow="1">
                <a:tableStyleId>{2A488322-F2BA-4B5B-9748-0D474271808F}</a:tableStyleId>
              </a:tblPr>
              <a:tblGrid>
                <a:gridCol w="1524000">
                  <a:extLst>
                    <a:ext uri="{9D8B030D-6E8A-4147-A177-3AD203B41FA5}">
                      <a16:colId xmlns:a16="http://schemas.microsoft.com/office/drawing/2014/main" val="20000"/>
                    </a:ext>
                  </a:extLst>
                </a:gridCol>
                <a:gridCol w="5613400">
                  <a:extLst>
                    <a:ext uri="{9D8B030D-6E8A-4147-A177-3AD203B41FA5}">
                      <a16:colId xmlns:a16="http://schemas.microsoft.com/office/drawing/2014/main" val="20001"/>
                    </a:ext>
                  </a:extLst>
                </a:gridCol>
              </a:tblGrid>
              <a:tr h="466265">
                <a:tc>
                  <a:txBody>
                    <a:bodyPr/>
                    <a:lstStyle/>
                    <a:p>
                      <a:r>
                        <a:rPr lang="en-US" sz="1400" dirty="0"/>
                        <a:t>Phase</a:t>
                      </a:r>
                    </a:p>
                  </a:txBody>
                  <a:tcPr>
                    <a:solidFill>
                      <a:srgbClr val="003478"/>
                    </a:solidFill>
                  </a:tcPr>
                </a:tc>
                <a:tc>
                  <a:txBody>
                    <a:bodyPr/>
                    <a:lstStyle/>
                    <a:p>
                      <a:r>
                        <a:rPr lang="en-US" sz="1400" dirty="0"/>
                        <a:t>Description</a:t>
                      </a:r>
                    </a:p>
                  </a:txBody>
                  <a:tcPr>
                    <a:solidFill>
                      <a:srgbClr val="003478"/>
                    </a:solidFill>
                  </a:tcPr>
                </a:tc>
                <a:extLst>
                  <a:ext uri="{0D108BD9-81ED-4DB2-BD59-A6C34878D82A}">
                    <a16:rowId xmlns:a16="http://schemas.microsoft.com/office/drawing/2014/main" val="10000"/>
                  </a:ext>
                </a:extLst>
              </a:tr>
              <a:tr h="1756249">
                <a:tc>
                  <a:txBody>
                    <a:bodyPr/>
                    <a:lstStyle/>
                    <a:p>
                      <a:pPr algn="ctr"/>
                      <a:r>
                        <a:rPr lang="en-US" sz="2200" b="1" kern="1200" baseline="0" dirty="0">
                          <a:solidFill>
                            <a:schemeClr val="tx1"/>
                          </a:solidFill>
                          <a:latin typeface="Franklin Gothic Book" panose="020B0503020102020204" pitchFamily="34" charset="0"/>
                          <a:ea typeface="+mn-ea"/>
                          <a:cs typeface="Arial" panose="020B0604020202020204" pitchFamily="34" charset="0"/>
                        </a:rPr>
                        <a:t>Pre – Offer Phase</a:t>
                      </a:r>
                    </a:p>
                  </a:txBody>
                  <a:tcPr/>
                </a:tc>
                <a:tc>
                  <a:txBody>
                    <a:bodyPr/>
                    <a:lstStyle/>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Complete and Submit all Required Paperwork</a:t>
                      </a:r>
                    </a:p>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Formal Appraisal of the Property</a:t>
                      </a:r>
                    </a:p>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Title Search</a:t>
                      </a:r>
                    </a:p>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Dealing with Tenants/Renters, etc.</a:t>
                      </a:r>
                    </a:p>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Environmental Inspection</a:t>
                      </a:r>
                    </a:p>
                  </a:txBody>
                  <a:tcPr/>
                </a:tc>
                <a:extLst>
                  <a:ext uri="{0D108BD9-81ED-4DB2-BD59-A6C34878D82A}">
                    <a16:rowId xmlns:a16="http://schemas.microsoft.com/office/drawing/2014/main" val="10001"/>
                  </a:ext>
                </a:extLst>
              </a:tr>
              <a:tr h="1212571">
                <a:tc>
                  <a:txBody>
                    <a:bodyPr/>
                    <a:lstStyle/>
                    <a:p>
                      <a:pPr algn="ctr"/>
                      <a:r>
                        <a:rPr lang="en-US" sz="2200" b="1" kern="1200" baseline="0" dirty="0">
                          <a:solidFill>
                            <a:schemeClr val="tx1"/>
                          </a:solidFill>
                          <a:latin typeface="Franklin Gothic Book" panose="020B0503020102020204" pitchFamily="34" charset="0"/>
                          <a:ea typeface="+mn-ea"/>
                          <a:cs typeface="Arial" panose="020B0604020202020204" pitchFamily="34" charset="0"/>
                        </a:rPr>
                        <a:t>Offer Phase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a:solidFill>
                            <a:schemeClr val="tx1"/>
                          </a:solidFill>
                          <a:latin typeface="Franklin Gothic Book" panose="020B0503020102020204" pitchFamily="34" charset="0"/>
                          <a:ea typeface="+mn-ea"/>
                          <a:cs typeface="Arial" panose="020B0604020202020204" pitchFamily="34" charset="0"/>
                        </a:rPr>
                        <a:t>Preparing Voluntary Offer to Sell Documents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a:solidFill>
                            <a:schemeClr val="tx1"/>
                          </a:solidFill>
                          <a:latin typeface="Franklin Gothic Book" panose="020B0503020102020204" pitchFamily="34" charset="0"/>
                          <a:ea typeface="+mn-ea"/>
                          <a:cs typeface="Arial" panose="020B0604020202020204" pitchFamily="34" charset="0"/>
                        </a:rPr>
                        <a:t>Program review of Duplication of Benefits Documents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a:solidFill>
                            <a:schemeClr val="tx1"/>
                          </a:solidFill>
                          <a:latin typeface="Franklin Gothic Book" panose="020B0503020102020204" pitchFamily="34" charset="0"/>
                          <a:ea typeface="+mn-ea"/>
                          <a:cs typeface="Arial" panose="020B0604020202020204" pitchFamily="34" charset="0"/>
                        </a:rPr>
                        <a:t>Offer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a:solidFill>
                            <a:schemeClr val="tx1"/>
                          </a:solidFill>
                          <a:latin typeface="Franklin Gothic Book" panose="020B0503020102020204" pitchFamily="34" charset="0"/>
                          <a:ea typeface="+mn-ea"/>
                          <a:cs typeface="Arial" panose="020B0604020202020204" pitchFamily="34" charset="0"/>
                        </a:rPr>
                        <a:t>Acceptance of offer from property owner</a:t>
                      </a:r>
                    </a:p>
                  </a:txBody>
                  <a:tcPr/>
                </a:tc>
                <a:extLst>
                  <a:ext uri="{0D108BD9-81ED-4DB2-BD59-A6C34878D82A}">
                    <a16:rowId xmlns:a16="http://schemas.microsoft.com/office/drawing/2014/main" val="10002"/>
                  </a:ext>
                </a:extLst>
              </a:tr>
              <a:tr h="1212571">
                <a:tc>
                  <a:txBody>
                    <a:bodyPr/>
                    <a:lstStyle/>
                    <a:p>
                      <a:pPr algn="ctr"/>
                      <a:r>
                        <a:rPr lang="en-US" sz="2200" b="1" kern="1200" baseline="0" dirty="0">
                          <a:solidFill>
                            <a:schemeClr val="tx1"/>
                          </a:solidFill>
                          <a:latin typeface="Franklin Gothic Book" panose="020B0503020102020204" pitchFamily="34" charset="0"/>
                          <a:ea typeface="+mn-ea"/>
                          <a:cs typeface="Arial" panose="020B0604020202020204" pitchFamily="34" charset="0"/>
                        </a:rPr>
                        <a:t>Closing Phase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baseline="0" dirty="0">
                          <a:solidFill>
                            <a:schemeClr val="tx1"/>
                          </a:solidFill>
                          <a:latin typeface="Franklin Gothic Book" panose="020B0503020102020204" pitchFamily="34" charset="0"/>
                          <a:ea typeface="+mn-ea"/>
                          <a:cs typeface="Arial" panose="020B0604020202020204" pitchFamily="34" charset="0"/>
                        </a:rPr>
                        <a:t>Schedule and Conduct Closing</a:t>
                      </a:r>
                    </a:p>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County Commissioner approval</a:t>
                      </a:r>
                    </a:p>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Vacancy Inspections</a:t>
                      </a:r>
                    </a:p>
                    <a:p>
                      <a:pPr marL="285750" indent="-285750">
                        <a:buFont typeface="Arial" panose="020B0604020202020204" pitchFamily="34" charset="0"/>
                        <a:buChar char="•"/>
                      </a:pPr>
                      <a:r>
                        <a:rPr lang="en-US" sz="2000" kern="1200" baseline="0" dirty="0">
                          <a:solidFill>
                            <a:schemeClr val="tx1"/>
                          </a:solidFill>
                          <a:latin typeface="Franklin Gothic Book" panose="020B0503020102020204" pitchFamily="34" charset="0"/>
                          <a:ea typeface="+mn-ea"/>
                          <a:cs typeface="Arial" panose="020B0604020202020204" pitchFamily="34" charset="0"/>
                        </a:rPr>
                        <a:t>Closing of the Property</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4812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County Plans for the Property</a:t>
            </a:r>
          </a:p>
        </p:txBody>
      </p:sp>
      <p:sp>
        <p:nvSpPr>
          <p:cNvPr id="3" name="Content Placeholder 2"/>
          <p:cNvSpPr>
            <a:spLocks noGrp="1"/>
          </p:cNvSpPr>
          <p:nvPr>
            <p:ph idx="11"/>
          </p:nvPr>
        </p:nvSpPr>
        <p:spPr>
          <a:xfrm>
            <a:off x="533400" y="1447800"/>
            <a:ext cx="8124825" cy="4495800"/>
          </a:xfrm>
        </p:spPr>
        <p:txBody>
          <a:bodyPr>
            <a:normAutofit/>
          </a:bodyPr>
          <a:lstStyle/>
          <a:p>
            <a:r>
              <a:rPr lang="en-US" sz="2400" dirty="0">
                <a:solidFill>
                  <a:schemeClr val="tx1"/>
                </a:solidFill>
              </a:rPr>
              <a:t>Land Management Committee has been established to make recommendation to Blue Ribbon Committee and Council</a:t>
            </a:r>
          </a:p>
          <a:p>
            <a:r>
              <a:rPr lang="en-US" sz="2400" dirty="0">
                <a:solidFill>
                  <a:schemeClr val="tx1"/>
                </a:solidFill>
              </a:rPr>
              <a:t>Land Management Committee wants your input as to what you want done with the property</a:t>
            </a:r>
          </a:p>
          <a:p>
            <a:r>
              <a:rPr lang="en-US" sz="2400" dirty="0">
                <a:solidFill>
                  <a:schemeClr val="tx1"/>
                </a:solidFill>
              </a:rPr>
              <a:t>Bottom line: The County must comply with FEMA requirements of the program</a:t>
            </a:r>
          </a:p>
          <a:p>
            <a:pPr lvl="1"/>
            <a:r>
              <a:rPr lang="en-US" sz="2400" dirty="0">
                <a:solidFill>
                  <a:schemeClr val="tx1"/>
                </a:solidFill>
              </a:rPr>
              <a:t>The County must own the property forever</a:t>
            </a:r>
          </a:p>
          <a:p>
            <a:pPr lvl="1"/>
            <a:r>
              <a:rPr lang="en-US" sz="2400" dirty="0">
                <a:solidFill>
                  <a:schemeClr val="tx1"/>
                </a:solidFill>
              </a:rPr>
              <a:t>There are severe restrictions on what the County can place on the property </a:t>
            </a:r>
          </a:p>
        </p:txBody>
      </p:sp>
      <p:sp>
        <p:nvSpPr>
          <p:cNvPr id="5" name="Slide Number Placeholder 4"/>
          <p:cNvSpPr>
            <a:spLocks noGrp="1"/>
          </p:cNvSpPr>
          <p:nvPr>
            <p:ph type="sldNum" sz="quarter" idx="10"/>
          </p:nvPr>
        </p:nvSpPr>
        <p:spPr/>
        <p:txBody>
          <a:bodyPr/>
          <a:lstStyle/>
          <a:p>
            <a:fld id="{A15C5EC1-1BEF-49A0-A8DA-B672C63EDCC2}" type="slidenum">
              <a:rPr lang="en-US" smtClean="0"/>
              <a:t>11</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4" name="Picture 3"/>
          <p:cNvPicPr>
            <a:picLocks noChangeAspect="1"/>
          </p:cNvPicPr>
          <p:nvPr/>
        </p:nvPicPr>
        <p:blipFill>
          <a:blip r:embed="rId3"/>
          <a:stretch>
            <a:fillRect/>
          </a:stretch>
        </p:blipFill>
        <p:spPr>
          <a:xfrm>
            <a:off x="7491484" y="2275"/>
            <a:ext cx="1636594" cy="1528624"/>
          </a:xfrm>
          <a:prstGeom prst="rect">
            <a:avLst/>
          </a:prstGeom>
        </p:spPr>
      </p:pic>
    </p:spTree>
    <p:extLst>
      <p:ext uri="{BB962C8B-B14F-4D97-AF65-F5344CB8AC3E}">
        <p14:creationId xmlns:p14="http://schemas.microsoft.com/office/powerpoint/2010/main" val="2312336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5C5EC1-1BEF-49A0-A8DA-B672C63EDCC2}" type="slidenum">
              <a:rPr lang="en-US" smtClean="0"/>
              <a:t>12</a:t>
            </a:fld>
            <a:endParaRPr lang="en-US" dirty="0"/>
          </a:p>
        </p:txBody>
      </p:sp>
      <p:sp>
        <p:nvSpPr>
          <p:cNvPr id="2" name="Title 1"/>
          <p:cNvSpPr>
            <a:spLocks noGrp="1"/>
          </p:cNvSpPr>
          <p:nvPr>
            <p:ph type="title"/>
          </p:nvPr>
        </p:nvSpPr>
        <p:spPr/>
        <p:txBody>
          <a:bodyPr>
            <a:normAutofit/>
          </a:bodyPr>
          <a:lstStyle/>
          <a:p>
            <a:r>
              <a:rPr lang="en-US" dirty="0" smtClean="0"/>
              <a:t>Next Steps After Demolition</a:t>
            </a:r>
            <a:endParaRPr lang="en-US" dirty="0"/>
          </a:p>
        </p:txBody>
      </p:sp>
      <p:sp>
        <p:nvSpPr>
          <p:cNvPr id="3" name="Content Placeholder 2"/>
          <p:cNvSpPr>
            <a:spLocks noGrp="1"/>
          </p:cNvSpPr>
          <p:nvPr>
            <p:ph idx="11"/>
          </p:nvPr>
        </p:nvSpPr>
        <p:spPr/>
        <p:txBody>
          <a:bodyPr>
            <a:normAutofit/>
          </a:bodyPr>
          <a:lstStyle/>
          <a:p>
            <a:r>
              <a:rPr lang="en-US" sz="2400" dirty="0">
                <a:solidFill>
                  <a:schemeClr val="tx1"/>
                </a:solidFill>
              </a:rPr>
              <a:t>Staff recommendation for the bought </a:t>
            </a:r>
            <a:r>
              <a:rPr lang="en-US" sz="2400" dirty="0" smtClean="0">
                <a:solidFill>
                  <a:schemeClr val="tx1"/>
                </a:solidFill>
              </a:rPr>
              <a:t>properties</a:t>
            </a:r>
          </a:p>
          <a:p>
            <a:r>
              <a:rPr lang="en-US" sz="2400" dirty="0" smtClean="0">
                <a:solidFill>
                  <a:schemeClr val="tx1"/>
                </a:solidFill>
              </a:rPr>
              <a:t>Further flood mitigation to alleviate downstream flooding</a:t>
            </a:r>
          </a:p>
          <a:p>
            <a:r>
              <a:rPr lang="en-US" sz="2400" dirty="0" smtClean="0">
                <a:solidFill>
                  <a:schemeClr val="tx1"/>
                </a:solidFill>
              </a:rPr>
              <a:t>Consider long term maintenance </a:t>
            </a:r>
          </a:p>
          <a:p>
            <a:r>
              <a:rPr lang="en-US" sz="2400" dirty="0" smtClean="0">
                <a:solidFill>
                  <a:schemeClr val="tx1"/>
                </a:solidFill>
              </a:rPr>
              <a:t>Include input received from neighboring property owners</a:t>
            </a:r>
          </a:p>
          <a:p>
            <a:r>
              <a:rPr lang="en-US" sz="2400" dirty="0" smtClean="0">
                <a:solidFill>
                  <a:schemeClr val="tx1"/>
                </a:solidFill>
              </a:rPr>
              <a:t>Add project in Stormwater Managemen</a:t>
            </a:r>
            <a:r>
              <a:rPr lang="en-US" sz="2400" dirty="0" smtClean="0">
                <a:solidFill>
                  <a:schemeClr val="tx1"/>
                </a:solidFill>
              </a:rPr>
              <a:t>t’s Capital Project’s Database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6" name="Footer Placeholder 5"/>
          <p:cNvSpPr>
            <a:spLocks noGrp="1"/>
          </p:cNvSpPr>
          <p:nvPr>
            <p:ph type="ftr" sz="quarter" idx="12"/>
          </p:nvPr>
        </p:nvSpPr>
        <p:spPr/>
        <p:txBody>
          <a:bodyPr/>
          <a:lstStyle/>
          <a:p>
            <a:r>
              <a:rPr lang="en-US" dirty="0"/>
              <a:t>Property Buyout Meeting</a:t>
            </a:r>
          </a:p>
        </p:txBody>
      </p:sp>
      <p:pic>
        <p:nvPicPr>
          <p:cNvPr id="4" name="Picture 3"/>
          <p:cNvPicPr>
            <a:picLocks noChangeAspect="1"/>
          </p:cNvPicPr>
          <p:nvPr/>
        </p:nvPicPr>
        <p:blipFill>
          <a:blip r:embed="rId3"/>
          <a:stretch>
            <a:fillRect/>
          </a:stretch>
        </p:blipFill>
        <p:spPr>
          <a:xfrm>
            <a:off x="7491484" y="2275"/>
            <a:ext cx="1636594" cy="152862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2250" y="2438400"/>
            <a:ext cx="2975810" cy="2133600"/>
          </a:xfrm>
          <a:prstGeom prst="rect">
            <a:avLst/>
          </a:prstGeom>
        </p:spPr>
      </p:pic>
    </p:spTree>
    <p:extLst>
      <p:ext uri="{BB962C8B-B14F-4D97-AF65-F5344CB8AC3E}">
        <p14:creationId xmlns:p14="http://schemas.microsoft.com/office/powerpoint/2010/main" val="2594427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15C5EC1-1BEF-49A0-A8DA-B672C63EDCC2}" type="slidenum">
              <a:rPr lang="en-US" smtClean="0"/>
              <a:t>13</a:t>
            </a:fld>
            <a:endParaRPr lang="en-US" dirty="0"/>
          </a:p>
        </p:txBody>
      </p:sp>
      <p:sp>
        <p:nvSpPr>
          <p:cNvPr id="7" name="Title 6"/>
          <p:cNvSpPr>
            <a:spLocks noGrp="1"/>
          </p:cNvSpPr>
          <p:nvPr>
            <p:ph type="title"/>
          </p:nvPr>
        </p:nvSpPr>
        <p:spPr/>
        <p:txBody>
          <a:bodyPr/>
          <a:lstStyle/>
          <a:p>
            <a:r>
              <a:rPr lang="en-US" dirty="0" smtClean="0"/>
              <a:t>Ideas to Consider</a:t>
            </a:r>
            <a:endParaRPr lang="en-US" dirty="0"/>
          </a:p>
        </p:txBody>
      </p:sp>
      <p:sp>
        <p:nvSpPr>
          <p:cNvPr id="5" name="Footer Placeholder 4"/>
          <p:cNvSpPr>
            <a:spLocks noGrp="1"/>
          </p:cNvSpPr>
          <p:nvPr>
            <p:ph type="ftr" sz="quarter" idx="12"/>
          </p:nvPr>
        </p:nvSpPr>
        <p:spPr/>
        <p:txBody>
          <a:bodyPr/>
          <a:lstStyle/>
          <a:p>
            <a:r>
              <a:rPr lang="en-US" smtClean="0"/>
              <a:t>Richland County Blue Ribbon Committee</a:t>
            </a:r>
            <a:endParaRPr lang="en-US" dirty="0"/>
          </a:p>
        </p:txBody>
      </p:sp>
      <p:pic>
        <p:nvPicPr>
          <p:cNvPr id="10" name="Picture 9"/>
          <p:cNvPicPr>
            <a:picLocks noChangeAspect="1"/>
          </p:cNvPicPr>
          <p:nvPr/>
        </p:nvPicPr>
        <p:blipFill>
          <a:blip r:embed="rId2"/>
          <a:stretch>
            <a:fillRect/>
          </a:stretch>
        </p:blipFill>
        <p:spPr>
          <a:xfrm>
            <a:off x="654047" y="1285565"/>
            <a:ext cx="2696829" cy="2019300"/>
          </a:xfrm>
          <a:prstGeom prst="rect">
            <a:avLst/>
          </a:prstGeom>
          <a:ln w="9525">
            <a:solidFill>
              <a:schemeClr val="tx1"/>
            </a:solidFill>
          </a:ln>
        </p:spPr>
      </p:pic>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4047" y="3844175"/>
            <a:ext cx="2696829" cy="2022622"/>
          </a:xfrm>
          <a:prstGeom prst="rect">
            <a:avLst/>
          </a:prstGeom>
          <a:ln w="9525">
            <a:solidFill>
              <a:schemeClr val="tx1"/>
            </a:solidFill>
          </a:ln>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544" y="3806075"/>
            <a:ext cx="2747629" cy="2060722"/>
          </a:xfrm>
          <a:prstGeom prst="rect">
            <a:avLst/>
          </a:prstGeom>
          <a:ln w="9525">
            <a:solidFill>
              <a:schemeClr val="tx1"/>
            </a:solidFill>
          </a:ln>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4545" y="1285565"/>
            <a:ext cx="2692400" cy="2019300"/>
          </a:xfrm>
          <a:prstGeom prst="rect">
            <a:avLst/>
          </a:prstGeom>
          <a:ln w="9525">
            <a:solidFill>
              <a:schemeClr val="tx1"/>
            </a:solidFill>
          </a:ln>
        </p:spPr>
      </p:pic>
      <p:sp>
        <p:nvSpPr>
          <p:cNvPr id="16" name="TextBox 15"/>
          <p:cNvSpPr txBox="1"/>
          <p:nvPr/>
        </p:nvSpPr>
        <p:spPr>
          <a:xfrm>
            <a:off x="1495560" y="3389475"/>
            <a:ext cx="1009379" cy="338554"/>
          </a:xfrm>
          <a:prstGeom prst="rect">
            <a:avLst/>
          </a:prstGeom>
          <a:noFill/>
        </p:spPr>
        <p:txBody>
          <a:bodyPr wrap="none" rtlCol="0">
            <a:spAutoFit/>
          </a:bodyPr>
          <a:lstStyle/>
          <a:p>
            <a:r>
              <a:rPr lang="en-US" sz="1600" dirty="0" smtClean="0">
                <a:latin typeface="Franklin Gothic Book" panose="020B0503020102020204" pitchFamily="34" charset="0"/>
              </a:rPr>
              <a:t>Wet Pond</a:t>
            </a:r>
          </a:p>
        </p:txBody>
      </p:sp>
      <p:sp>
        <p:nvSpPr>
          <p:cNvPr id="17" name="TextBox 16"/>
          <p:cNvSpPr txBox="1"/>
          <p:nvPr/>
        </p:nvSpPr>
        <p:spPr>
          <a:xfrm>
            <a:off x="4994043" y="5967100"/>
            <a:ext cx="1004699" cy="338554"/>
          </a:xfrm>
          <a:prstGeom prst="rect">
            <a:avLst/>
          </a:prstGeom>
          <a:noFill/>
        </p:spPr>
        <p:txBody>
          <a:bodyPr wrap="none" rtlCol="0">
            <a:spAutoFit/>
          </a:bodyPr>
          <a:lstStyle/>
          <a:p>
            <a:r>
              <a:rPr lang="en-US" sz="1600" dirty="0" smtClean="0">
                <a:latin typeface="Franklin Gothic Book" panose="020B0503020102020204" pitchFamily="34" charset="0"/>
              </a:rPr>
              <a:t>Bio-swale</a:t>
            </a:r>
            <a:endParaRPr lang="en-US" sz="1600" dirty="0" smtClean="0">
              <a:latin typeface="Franklin Gothic Book" panose="020B0503020102020204" pitchFamily="34" charset="0"/>
            </a:endParaRPr>
          </a:p>
        </p:txBody>
      </p:sp>
      <p:sp>
        <p:nvSpPr>
          <p:cNvPr id="18" name="TextBox 17"/>
          <p:cNvSpPr txBox="1"/>
          <p:nvPr/>
        </p:nvSpPr>
        <p:spPr>
          <a:xfrm>
            <a:off x="1495559" y="5982943"/>
            <a:ext cx="1290994" cy="338554"/>
          </a:xfrm>
          <a:prstGeom prst="rect">
            <a:avLst/>
          </a:prstGeom>
          <a:noFill/>
        </p:spPr>
        <p:txBody>
          <a:bodyPr wrap="none" rtlCol="0">
            <a:spAutoFit/>
          </a:bodyPr>
          <a:lstStyle/>
          <a:p>
            <a:r>
              <a:rPr lang="en-US" sz="1600" dirty="0" smtClean="0">
                <a:latin typeface="Franklin Gothic Book" panose="020B0503020102020204" pitchFamily="34" charset="0"/>
              </a:rPr>
              <a:t>Bio-retention</a:t>
            </a:r>
            <a:endParaRPr lang="en-US" sz="1600" dirty="0" smtClean="0">
              <a:latin typeface="Franklin Gothic Book" panose="020B0503020102020204" pitchFamily="34" charset="0"/>
            </a:endParaRPr>
          </a:p>
        </p:txBody>
      </p:sp>
      <p:sp>
        <p:nvSpPr>
          <p:cNvPr id="19" name="TextBox 18"/>
          <p:cNvSpPr txBox="1"/>
          <p:nvPr/>
        </p:nvSpPr>
        <p:spPr>
          <a:xfrm>
            <a:off x="4966055" y="3386193"/>
            <a:ext cx="968535" cy="338554"/>
          </a:xfrm>
          <a:prstGeom prst="rect">
            <a:avLst/>
          </a:prstGeom>
          <a:noFill/>
        </p:spPr>
        <p:txBody>
          <a:bodyPr wrap="none" rtlCol="0">
            <a:spAutoFit/>
          </a:bodyPr>
          <a:lstStyle/>
          <a:p>
            <a:r>
              <a:rPr lang="en-US" sz="1600" dirty="0" smtClean="0">
                <a:latin typeface="Franklin Gothic Book" panose="020B0503020102020204" pitchFamily="34" charset="0"/>
              </a:rPr>
              <a:t>Dry Pond</a:t>
            </a:r>
          </a:p>
        </p:txBody>
      </p:sp>
      <p:pic>
        <p:nvPicPr>
          <p:cNvPr id="20" name="Picture 19"/>
          <p:cNvPicPr>
            <a:picLocks noChangeAspect="1"/>
          </p:cNvPicPr>
          <p:nvPr/>
        </p:nvPicPr>
        <p:blipFill>
          <a:blip r:embed="rId6"/>
          <a:stretch>
            <a:fillRect/>
          </a:stretch>
        </p:blipFill>
        <p:spPr>
          <a:xfrm>
            <a:off x="7326869" y="51125"/>
            <a:ext cx="1633870" cy="1530229"/>
          </a:xfrm>
          <a:prstGeom prst="rect">
            <a:avLst/>
          </a:prstGeom>
        </p:spPr>
      </p:pic>
    </p:spTree>
    <p:extLst>
      <p:ext uri="{BB962C8B-B14F-4D97-AF65-F5344CB8AC3E}">
        <p14:creationId xmlns:p14="http://schemas.microsoft.com/office/powerpoint/2010/main" val="17724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15C5EC1-1BEF-49A0-A8DA-B672C63EDCC2}" type="slidenum">
              <a:rPr lang="en-US" smtClean="0"/>
              <a:t>14</a:t>
            </a:fld>
            <a:endParaRPr lang="en-US" dirty="0"/>
          </a:p>
        </p:txBody>
      </p:sp>
      <p:sp>
        <p:nvSpPr>
          <p:cNvPr id="3" name="Title 2"/>
          <p:cNvSpPr>
            <a:spLocks noGrp="1"/>
          </p:cNvSpPr>
          <p:nvPr>
            <p:ph type="title"/>
          </p:nvPr>
        </p:nvSpPr>
        <p:spPr/>
        <p:txBody>
          <a:bodyPr/>
          <a:lstStyle/>
          <a:p>
            <a:r>
              <a:rPr lang="en-US" dirty="0" smtClean="0"/>
              <a:t>Redevelopment Next Steps</a:t>
            </a:r>
            <a:endParaRPr lang="en-US" dirty="0"/>
          </a:p>
        </p:txBody>
      </p:sp>
      <p:sp>
        <p:nvSpPr>
          <p:cNvPr id="4" name="Footer Placeholder 3"/>
          <p:cNvSpPr>
            <a:spLocks noGrp="1"/>
          </p:cNvSpPr>
          <p:nvPr>
            <p:ph type="ftr" sz="quarter" idx="12"/>
          </p:nvPr>
        </p:nvSpPr>
        <p:spPr/>
        <p:txBody>
          <a:bodyPr/>
          <a:lstStyle/>
          <a:p>
            <a:r>
              <a:rPr lang="en-US" smtClean="0"/>
              <a:t>Richland County Blue Ribbon Committee</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661448674"/>
              </p:ext>
            </p:extLst>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7467600" y="0"/>
            <a:ext cx="1633870" cy="1530229"/>
          </a:xfrm>
          <a:prstGeom prst="rect">
            <a:avLst/>
          </a:prstGeom>
        </p:spPr>
      </p:pic>
      <p:sp>
        <p:nvSpPr>
          <p:cNvPr id="8" name="TextBox 7"/>
          <p:cNvSpPr txBox="1"/>
          <p:nvPr/>
        </p:nvSpPr>
        <p:spPr>
          <a:xfrm>
            <a:off x="6019800" y="4114800"/>
            <a:ext cx="2819400" cy="1785104"/>
          </a:xfrm>
          <a:prstGeom prst="rect">
            <a:avLst/>
          </a:prstGeom>
          <a:noFill/>
        </p:spPr>
        <p:txBody>
          <a:bodyPr wrap="square" rtlCol="0">
            <a:spAutoFit/>
          </a:bodyPr>
          <a:lstStyle/>
          <a:p>
            <a:r>
              <a:rPr lang="en-US" sz="2200" dirty="0" smtClean="0">
                <a:latin typeface="Franklin Gothic Book" panose="020B0503020102020204" pitchFamily="34" charset="0"/>
              </a:rPr>
              <a:t>These are estimated timelines that can be extended based on funding, contractor estimates, etc.</a:t>
            </a:r>
          </a:p>
        </p:txBody>
      </p:sp>
    </p:spTree>
    <p:extLst>
      <p:ext uri="{BB962C8B-B14F-4D97-AF65-F5344CB8AC3E}">
        <p14:creationId xmlns:p14="http://schemas.microsoft.com/office/powerpoint/2010/main" val="88050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Closing/Questions?/Collect Documents</a:t>
            </a:r>
          </a:p>
        </p:txBody>
      </p:sp>
      <p:sp>
        <p:nvSpPr>
          <p:cNvPr id="2" name="Slide Number Placeholder 1"/>
          <p:cNvSpPr>
            <a:spLocks noGrp="1"/>
          </p:cNvSpPr>
          <p:nvPr>
            <p:ph type="sldNum" sz="quarter" idx="12"/>
          </p:nvPr>
        </p:nvSpPr>
        <p:spPr/>
        <p:txBody>
          <a:bodyPr/>
          <a:lstStyle/>
          <a:p>
            <a:fld id="{A15C5EC1-1BEF-49A0-A8DA-B672C63EDCC2}" type="slidenum">
              <a:rPr lang="en-US" smtClean="0"/>
              <a:t>15</a:t>
            </a:fld>
            <a:endParaRPr lang="en-US" dirty="0"/>
          </a:p>
        </p:txBody>
      </p:sp>
      <p:sp>
        <p:nvSpPr>
          <p:cNvPr id="4" name="Footer Placeholder 3"/>
          <p:cNvSpPr>
            <a:spLocks noGrp="1"/>
          </p:cNvSpPr>
          <p:nvPr>
            <p:ph type="ftr" sz="quarter" idx="13"/>
          </p:nvPr>
        </p:nvSpPr>
        <p:spPr/>
        <p:txBody>
          <a:bodyPr/>
          <a:lstStyle/>
          <a:p>
            <a:r>
              <a:rPr lang="en-US" dirty="0"/>
              <a:t>Property Buyout Meeting</a:t>
            </a:r>
          </a:p>
        </p:txBody>
      </p:sp>
      <p:pic>
        <p:nvPicPr>
          <p:cNvPr id="6" name="Picture 4" descr="MPj03155980000[1]"/>
          <p:cNvPicPr>
            <a:picLocks noChangeAspect="1" noChangeArrowheads="1"/>
          </p:cNvPicPr>
          <p:nvPr/>
        </p:nvPicPr>
        <p:blipFill>
          <a:blip r:embed="rId3" cstate="print">
            <a:lum bright="24000" contrast="-30000"/>
            <a:grayscl/>
          </a:blip>
          <a:srcRect/>
          <a:stretch>
            <a:fillRect/>
          </a:stretch>
        </p:blipFill>
        <p:spPr bwMode="auto">
          <a:xfrm>
            <a:off x="0" y="1143000"/>
            <a:ext cx="9144000" cy="5401005"/>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7629071" y="0"/>
            <a:ext cx="1295400" cy="1213229"/>
          </a:xfrm>
          <a:prstGeom prst="rect">
            <a:avLst/>
          </a:prstGeom>
        </p:spPr>
      </p:pic>
    </p:spTree>
    <p:extLst>
      <p:ext uri="{BB962C8B-B14F-4D97-AF65-F5344CB8AC3E}">
        <p14:creationId xmlns:p14="http://schemas.microsoft.com/office/powerpoint/2010/main" val="177278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Agenda Overview</a:t>
            </a:r>
          </a:p>
        </p:txBody>
      </p:sp>
      <p:sp>
        <p:nvSpPr>
          <p:cNvPr id="3" name="Content Placeholder 2"/>
          <p:cNvSpPr>
            <a:spLocks noGrp="1"/>
          </p:cNvSpPr>
          <p:nvPr>
            <p:ph idx="11"/>
          </p:nvPr>
        </p:nvSpPr>
        <p:spPr>
          <a:xfrm>
            <a:off x="533400" y="990600"/>
            <a:ext cx="8124825" cy="5486400"/>
          </a:xfrm>
        </p:spPr>
        <p:txBody>
          <a:bodyPr>
            <a:normAutofit/>
          </a:bodyPr>
          <a:lstStyle/>
          <a:p>
            <a:r>
              <a:rPr lang="en-US" sz="2400" b="1" dirty="0"/>
              <a:t>Welcome &amp; Introductions</a:t>
            </a:r>
          </a:p>
          <a:p>
            <a:r>
              <a:rPr lang="en-US" sz="2400" b="1" dirty="0"/>
              <a:t>Description of the Buyout Program</a:t>
            </a:r>
          </a:p>
          <a:p>
            <a:r>
              <a:rPr lang="en-US" sz="2400" b="1" dirty="0"/>
              <a:t>County Buyout Project Update</a:t>
            </a:r>
          </a:p>
          <a:p>
            <a:r>
              <a:rPr lang="en-US" sz="2400" b="1" dirty="0"/>
              <a:t>Communicating with the Property Owners</a:t>
            </a:r>
          </a:p>
          <a:p>
            <a:r>
              <a:rPr lang="en-US" sz="2400" b="1" dirty="0"/>
              <a:t>Tentative County Plans for the Purchased Property and Receiving Your Input </a:t>
            </a:r>
          </a:p>
          <a:p>
            <a:r>
              <a:rPr lang="en-US" sz="2400" b="1" dirty="0"/>
              <a:t>Closing/Questions</a:t>
            </a:r>
          </a:p>
        </p:txBody>
      </p:sp>
      <p:sp>
        <p:nvSpPr>
          <p:cNvPr id="5" name="Slide Number Placeholder 4"/>
          <p:cNvSpPr>
            <a:spLocks noGrp="1"/>
          </p:cNvSpPr>
          <p:nvPr>
            <p:ph type="sldNum" sz="quarter" idx="10"/>
          </p:nvPr>
        </p:nvSpPr>
        <p:spPr/>
        <p:txBody>
          <a:bodyPr/>
          <a:lstStyle/>
          <a:p>
            <a:fld id="{A15C5EC1-1BEF-49A0-A8DA-B672C63EDCC2}" type="slidenum">
              <a:rPr lang="en-US" smtClean="0"/>
              <a:t>2</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87019" y="-106638"/>
            <a:ext cx="1756981" cy="1645199"/>
          </a:xfrm>
          <a:prstGeom prst="rect">
            <a:avLst/>
          </a:prstGeom>
        </p:spPr>
      </p:pic>
    </p:spTree>
    <p:extLst>
      <p:ext uri="{BB962C8B-B14F-4D97-AF65-F5344CB8AC3E}">
        <p14:creationId xmlns:p14="http://schemas.microsoft.com/office/powerpoint/2010/main" val="478335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Richland County Team</a:t>
            </a:r>
          </a:p>
        </p:txBody>
      </p:sp>
      <p:sp>
        <p:nvSpPr>
          <p:cNvPr id="3" name="Content Placeholder 2"/>
          <p:cNvSpPr>
            <a:spLocks noGrp="1"/>
          </p:cNvSpPr>
          <p:nvPr>
            <p:ph idx="11"/>
          </p:nvPr>
        </p:nvSpPr>
        <p:spPr>
          <a:xfrm>
            <a:off x="533400" y="990600"/>
            <a:ext cx="8124825" cy="5486400"/>
          </a:xfrm>
        </p:spPr>
        <p:txBody>
          <a:bodyPr>
            <a:normAutofit/>
          </a:bodyPr>
          <a:lstStyle/>
          <a:p>
            <a:r>
              <a:rPr lang="en-US" sz="2400" b="1" dirty="0"/>
              <a:t>Tracy Hegler – Planning Director</a:t>
            </a:r>
          </a:p>
          <a:p>
            <a:r>
              <a:rPr lang="en-US" sz="2400" b="1" dirty="0"/>
              <a:t>Mike King – Richland County Recovery Manager</a:t>
            </a:r>
          </a:p>
          <a:p>
            <a:r>
              <a:rPr lang="en-US" sz="2400" b="1" dirty="0" err="1"/>
              <a:t>Synithia</a:t>
            </a:r>
            <a:r>
              <a:rPr lang="en-US" sz="2400" b="1" dirty="0"/>
              <a:t> Williams – </a:t>
            </a:r>
            <a:r>
              <a:rPr lang="en-US" sz="2400" b="1" dirty="0" err="1"/>
              <a:t>Stormwater</a:t>
            </a:r>
            <a:r>
              <a:rPr lang="en-US" sz="2400" b="1" dirty="0"/>
              <a:t> General Manager</a:t>
            </a:r>
          </a:p>
          <a:p>
            <a:r>
              <a:rPr lang="en-US" sz="2400" b="1" dirty="0"/>
              <a:t>Valeria Jackson – Community Development Director</a:t>
            </a:r>
          </a:p>
          <a:p>
            <a:r>
              <a:rPr lang="en-US" sz="2400" b="1" dirty="0"/>
              <a:t>Ashley Powell – Planning Division Manager</a:t>
            </a:r>
          </a:p>
          <a:p>
            <a:r>
              <a:rPr lang="en-US" sz="2400" b="1" dirty="0"/>
              <a:t>Quinton Epps – Conservation</a:t>
            </a:r>
          </a:p>
          <a:p>
            <a:r>
              <a:rPr lang="en-US" sz="2400" b="1" dirty="0"/>
              <a:t>Liz McDonald – County Assessor</a:t>
            </a:r>
          </a:p>
          <a:p>
            <a:r>
              <a:rPr lang="en-US" sz="2400" b="1" dirty="0"/>
              <a:t>Pat Beekman – Consultant, Tetra Tech</a:t>
            </a:r>
          </a:p>
        </p:txBody>
      </p:sp>
      <p:sp>
        <p:nvSpPr>
          <p:cNvPr id="5" name="Slide Number Placeholder 4"/>
          <p:cNvSpPr>
            <a:spLocks noGrp="1"/>
          </p:cNvSpPr>
          <p:nvPr>
            <p:ph type="sldNum" sz="quarter" idx="10"/>
          </p:nvPr>
        </p:nvSpPr>
        <p:spPr/>
        <p:txBody>
          <a:bodyPr/>
          <a:lstStyle/>
          <a:p>
            <a:fld id="{A15C5EC1-1BEF-49A0-A8DA-B672C63EDCC2}" type="slidenum">
              <a:rPr lang="en-US" smtClean="0"/>
              <a:t>3</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87019" y="-106638"/>
            <a:ext cx="1756981" cy="1645199"/>
          </a:xfrm>
          <a:prstGeom prst="rect">
            <a:avLst/>
          </a:prstGeom>
        </p:spPr>
      </p:pic>
    </p:spTree>
    <p:extLst>
      <p:ext uri="{BB962C8B-B14F-4D97-AF65-F5344CB8AC3E}">
        <p14:creationId xmlns:p14="http://schemas.microsoft.com/office/powerpoint/2010/main" val="2422880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Description of the Buyout Program</a:t>
            </a:r>
          </a:p>
        </p:txBody>
      </p:sp>
      <p:sp>
        <p:nvSpPr>
          <p:cNvPr id="3" name="Content Placeholder 2"/>
          <p:cNvSpPr>
            <a:spLocks noGrp="1"/>
          </p:cNvSpPr>
          <p:nvPr>
            <p:ph idx="11"/>
          </p:nvPr>
        </p:nvSpPr>
        <p:spPr>
          <a:xfrm>
            <a:off x="533400" y="990600"/>
            <a:ext cx="8124825" cy="5486400"/>
          </a:xfrm>
        </p:spPr>
        <p:txBody>
          <a:bodyPr>
            <a:normAutofit lnSpcReduction="10000"/>
          </a:bodyPr>
          <a:lstStyle/>
          <a:p>
            <a:r>
              <a:rPr lang="en-US" sz="2400" b="1" dirty="0"/>
              <a:t>Hazard Mitigation Grant Program </a:t>
            </a:r>
            <a:r>
              <a:rPr lang="en-US" sz="2400" dirty="0"/>
              <a:t>----The purpose of the HMGP program is to help communities implement hazard mitigation measures following a Presidential major disaster declaration.  </a:t>
            </a:r>
          </a:p>
          <a:p>
            <a:r>
              <a:rPr lang="en-US" sz="2400" dirty="0"/>
              <a:t>Hazard mitigation is any action taken to reduce or eliminate long term risk to people and property from natural hazards.  </a:t>
            </a:r>
          </a:p>
          <a:p>
            <a:r>
              <a:rPr lang="en-US" sz="2400" dirty="0"/>
              <a:t>The HMPG is authorized under Section 404 of the Robert T. Stafford Disaster Relief and Emergency Assistance Act.</a:t>
            </a:r>
          </a:p>
          <a:p>
            <a:r>
              <a:rPr lang="en-US" sz="2400" dirty="0"/>
              <a:t>State of South Carolina administers the HMGP program and prioritize projects.  Because HMGP funding is limited, the State must make difficult decisions as to the most effective use of grant funds.  After reviewing project applications to determine if they meet the program’s requirements, the state forwarded the applications to FEMA for review and approval.</a:t>
            </a:r>
          </a:p>
        </p:txBody>
      </p:sp>
      <p:sp>
        <p:nvSpPr>
          <p:cNvPr id="5" name="Slide Number Placeholder 4"/>
          <p:cNvSpPr>
            <a:spLocks noGrp="1"/>
          </p:cNvSpPr>
          <p:nvPr>
            <p:ph type="sldNum" sz="quarter" idx="10"/>
          </p:nvPr>
        </p:nvSpPr>
        <p:spPr/>
        <p:txBody>
          <a:bodyPr/>
          <a:lstStyle/>
          <a:p>
            <a:fld id="{A15C5EC1-1BEF-49A0-A8DA-B672C63EDCC2}" type="slidenum">
              <a:rPr lang="en-US" smtClean="0"/>
              <a:t>4</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0" y="-106638"/>
            <a:ext cx="1524000" cy="1427041"/>
          </a:xfrm>
          <a:prstGeom prst="rect">
            <a:avLst/>
          </a:prstGeom>
        </p:spPr>
      </p:pic>
    </p:spTree>
    <p:extLst>
      <p:ext uri="{BB962C8B-B14F-4D97-AF65-F5344CB8AC3E}">
        <p14:creationId xmlns:p14="http://schemas.microsoft.com/office/powerpoint/2010/main" val="923567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Description of the Buyout Program</a:t>
            </a:r>
          </a:p>
        </p:txBody>
      </p:sp>
      <p:sp>
        <p:nvSpPr>
          <p:cNvPr id="3" name="Content Placeholder 2"/>
          <p:cNvSpPr>
            <a:spLocks noGrp="1"/>
          </p:cNvSpPr>
          <p:nvPr>
            <p:ph idx="11"/>
          </p:nvPr>
        </p:nvSpPr>
        <p:spPr>
          <a:xfrm>
            <a:off x="533400" y="990600"/>
            <a:ext cx="8124825" cy="5486400"/>
          </a:xfrm>
        </p:spPr>
        <p:txBody>
          <a:bodyPr>
            <a:normAutofit/>
          </a:bodyPr>
          <a:lstStyle/>
          <a:p>
            <a:r>
              <a:rPr lang="en-US" sz="2400" dirty="0"/>
              <a:t>For the buyout program, FEMA pays the County 75% of the overall cost to buy the property; destroy any structures and haul away the debris; return the property to a natural state; and implement the program.</a:t>
            </a:r>
          </a:p>
          <a:p>
            <a:r>
              <a:rPr lang="en-US" sz="2400" dirty="0"/>
              <a:t>The County is using Community Development Block Grant – Disaster Recovery (CDBG-DR) funds the County has received from the U.S. Department of Housing and Urban Development (HUD) to cover the other 25% of the costs.</a:t>
            </a:r>
          </a:p>
        </p:txBody>
      </p:sp>
      <p:sp>
        <p:nvSpPr>
          <p:cNvPr id="5" name="Slide Number Placeholder 4"/>
          <p:cNvSpPr>
            <a:spLocks noGrp="1"/>
          </p:cNvSpPr>
          <p:nvPr>
            <p:ph type="sldNum" sz="quarter" idx="10"/>
          </p:nvPr>
        </p:nvSpPr>
        <p:spPr/>
        <p:txBody>
          <a:bodyPr/>
          <a:lstStyle/>
          <a:p>
            <a:fld id="{A15C5EC1-1BEF-49A0-A8DA-B672C63EDCC2}" type="slidenum">
              <a:rPr lang="en-US" smtClean="0"/>
              <a:t>5</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17157" y="0"/>
            <a:ext cx="1220660" cy="1143000"/>
          </a:xfrm>
          <a:prstGeom prst="rect">
            <a:avLst/>
          </a:prstGeom>
        </p:spPr>
      </p:pic>
    </p:spTree>
    <p:extLst>
      <p:ext uri="{BB962C8B-B14F-4D97-AF65-F5344CB8AC3E}">
        <p14:creationId xmlns:p14="http://schemas.microsoft.com/office/powerpoint/2010/main" val="390938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What Does This Mean To You?</a:t>
            </a:r>
          </a:p>
        </p:txBody>
      </p:sp>
      <p:sp>
        <p:nvSpPr>
          <p:cNvPr id="3" name="Content Placeholder 2"/>
          <p:cNvSpPr>
            <a:spLocks noGrp="1"/>
          </p:cNvSpPr>
          <p:nvPr>
            <p:ph idx="11"/>
          </p:nvPr>
        </p:nvSpPr>
        <p:spPr>
          <a:xfrm>
            <a:off x="533400" y="990600"/>
            <a:ext cx="8124825" cy="5486400"/>
          </a:xfrm>
        </p:spPr>
        <p:txBody>
          <a:bodyPr>
            <a:normAutofit/>
          </a:bodyPr>
          <a:lstStyle/>
          <a:p>
            <a:r>
              <a:rPr lang="en-US" sz="2400" dirty="0"/>
              <a:t>The property owner will receive FULL current fair market value for your property (based on a third party appraisal). </a:t>
            </a:r>
          </a:p>
          <a:p>
            <a:r>
              <a:rPr lang="en-US" sz="2400" dirty="0"/>
              <a:t>Because the County is using two different Federal agencies (FEMA and HUD) and programs (HMGP and CDBG-DR) to buy the properties, the County and the property owner must comply with the requirements of both programs. </a:t>
            </a:r>
          </a:p>
          <a:p>
            <a:pPr marL="0" indent="0" algn="ctr">
              <a:buNone/>
            </a:pPr>
            <a:r>
              <a:rPr lang="en-US" sz="2400" dirty="0">
                <a:solidFill>
                  <a:schemeClr val="tx1"/>
                </a:solidFill>
              </a:rPr>
              <a:t> </a:t>
            </a:r>
            <a:endParaRPr lang="en-US" sz="2400" b="1" dirty="0">
              <a:solidFill>
                <a:schemeClr val="tx1"/>
              </a:solidFill>
            </a:endParaRPr>
          </a:p>
        </p:txBody>
      </p:sp>
      <p:sp>
        <p:nvSpPr>
          <p:cNvPr id="5" name="Slide Number Placeholder 4"/>
          <p:cNvSpPr>
            <a:spLocks noGrp="1"/>
          </p:cNvSpPr>
          <p:nvPr>
            <p:ph type="sldNum" sz="quarter" idx="10"/>
          </p:nvPr>
        </p:nvSpPr>
        <p:spPr/>
        <p:txBody>
          <a:bodyPr/>
          <a:lstStyle/>
          <a:p>
            <a:fld id="{A15C5EC1-1BEF-49A0-A8DA-B672C63EDCC2}" type="slidenum">
              <a:rPr lang="en-US" smtClean="0"/>
              <a:t>6</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9098" y="0"/>
            <a:ext cx="1298117" cy="1215528"/>
          </a:xfrm>
          <a:prstGeom prst="rect">
            <a:avLst/>
          </a:prstGeom>
        </p:spPr>
      </p:pic>
    </p:spTree>
    <p:extLst>
      <p:ext uri="{BB962C8B-B14F-4D97-AF65-F5344CB8AC3E}">
        <p14:creationId xmlns:p14="http://schemas.microsoft.com/office/powerpoint/2010/main" val="3203196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Project Update – Timeline </a:t>
            </a:r>
          </a:p>
        </p:txBody>
      </p:sp>
      <p:sp>
        <p:nvSpPr>
          <p:cNvPr id="3" name="Content Placeholder 2"/>
          <p:cNvSpPr>
            <a:spLocks noGrp="1"/>
          </p:cNvSpPr>
          <p:nvPr>
            <p:ph idx="11"/>
          </p:nvPr>
        </p:nvSpPr>
        <p:spPr>
          <a:xfrm>
            <a:off x="533400" y="990600"/>
            <a:ext cx="8124825" cy="5486400"/>
          </a:xfrm>
        </p:spPr>
        <p:txBody>
          <a:bodyPr>
            <a:normAutofit/>
          </a:bodyPr>
          <a:lstStyle/>
          <a:p>
            <a:r>
              <a:rPr lang="en-US" sz="2400" dirty="0">
                <a:solidFill>
                  <a:schemeClr val="tx1"/>
                </a:solidFill>
              </a:rPr>
              <a:t>FEMA has approved the buyouts for this project.</a:t>
            </a:r>
          </a:p>
          <a:p>
            <a:r>
              <a:rPr lang="en-US" sz="2400" dirty="0">
                <a:solidFill>
                  <a:schemeClr val="tx1"/>
                </a:solidFill>
              </a:rPr>
              <a:t>The County is acquiring a company to implement the buyouts, an appraisal firm to determine fair market value and a demolition contractor to destroy the homes, haul away the debris, and return the properties to a natural state. The County has already acquired closing attorneys to execute the purchases of the properties.</a:t>
            </a:r>
          </a:p>
          <a:p>
            <a:r>
              <a:rPr lang="en-US" sz="2400" dirty="0">
                <a:solidFill>
                  <a:schemeClr val="tx1"/>
                </a:solidFill>
              </a:rPr>
              <a:t>The County is preparing the proposal for obtaining an appraisal firm. Once released, it will take the County approximately a month to acquire an appraisal firm.</a:t>
            </a:r>
          </a:p>
        </p:txBody>
      </p:sp>
      <p:sp>
        <p:nvSpPr>
          <p:cNvPr id="5" name="Slide Number Placeholder 4"/>
          <p:cNvSpPr>
            <a:spLocks noGrp="1"/>
          </p:cNvSpPr>
          <p:nvPr>
            <p:ph type="sldNum" sz="quarter" idx="10"/>
          </p:nvPr>
        </p:nvSpPr>
        <p:spPr/>
        <p:txBody>
          <a:bodyPr/>
          <a:lstStyle/>
          <a:p>
            <a:fld id="{A15C5EC1-1BEF-49A0-A8DA-B672C63EDCC2}" type="slidenum">
              <a:rPr lang="en-US" smtClean="0"/>
              <a:t>7</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81900" y="0"/>
            <a:ext cx="1220660" cy="1143000"/>
          </a:xfrm>
          <a:prstGeom prst="rect">
            <a:avLst/>
          </a:prstGeom>
        </p:spPr>
      </p:pic>
    </p:spTree>
    <p:extLst>
      <p:ext uri="{BB962C8B-B14F-4D97-AF65-F5344CB8AC3E}">
        <p14:creationId xmlns:p14="http://schemas.microsoft.com/office/powerpoint/2010/main" val="304807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Project Update – Timeline </a:t>
            </a:r>
          </a:p>
        </p:txBody>
      </p:sp>
      <p:sp>
        <p:nvSpPr>
          <p:cNvPr id="3" name="Content Placeholder 2"/>
          <p:cNvSpPr>
            <a:spLocks noGrp="1"/>
          </p:cNvSpPr>
          <p:nvPr>
            <p:ph idx="11"/>
          </p:nvPr>
        </p:nvSpPr>
        <p:spPr>
          <a:xfrm>
            <a:off x="533400" y="990600"/>
            <a:ext cx="8124825" cy="5486400"/>
          </a:xfrm>
        </p:spPr>
        <p:txBody>
          <a:bodyPr>
            <a:normAutofit/>
          </a:bodyPr>
          <a:lstStyle/>
          <a:p>
            <a:r>
              <a:rPr lang="en-US" sz="2400" dirty="0">
                <a:solidFill>
                  <a:schemeClr val="tx1"/>
                </a:solidFill>
              </a:rPr>
              <a:t>Once the County has selected an appraisal firm, the appraisals should take approximately 45-days.</a:t>
            </a:r>
          </a:p>
          <a:p>
            <a:r>
              <a:rPr lang="en-US" sz="2400" dirty="0">
                <a:solidFill>
                  <a:schemeClr val="tx1"/>
                </a:solidFill>
              </a:rPr>
              <a:t>Once the appraisals are complete, the closing process should take another 45-days.</a:t>
            </a:r>
          </a:p>
          <a:p>
            <a:r>
              <a:rPr lang="en-US" sz="2400" dirty="0">
                <a:solidFill>
                  <a:schemeClr val="tx1"/>
                </a:solidFill>
              </a:rPr>
              <a:t>Once the purchase of all the properties are completed, the demolition phase should last no more than 90-days.</a:t>
            </a:r>
          </a:p>
        </p:txBody>
      </p:sp>
      <p:sp>
        <p:nvSpPr>
          <p:cNvPr id="5" name="Slide Number Placeholder 4"/>
          <p:cNvSpPr>
            <a:spLocks noGrp="1"/>
          </p:cNvSpPr>
          <p:nvPr>
            <p:ph type="sldNum" sz="quarter" idx="10"/>
          </p:nvPr>
        </p:nvSpPr>
        <p:spPr/>
        <p:txBody>
          <a:bodyPr/>
          <a:lstStyle/>
          <a:p>
            <a:fld id="{A15C5EC1-1BEF-49A0-A8DA-B672C63EDCC2}" type="slidenum">
              <a:rPr lang="en-US" smtClean="0"/>
              <a:t>8</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81900" y="0"/>
            <a:ext cx="1220660" cy="1143000"/>
          </a:xfrm>
          <a:prstGeom prst="rect">
            <a:avLst/>
          </a:prstGeom>
        </p:spPr>
      </p:pic>
    </p:spTree>
    <p:extLst>
      <p:ext uri="{BB962C8B-B14F-4D97-AF65-F5344CB8AC3E}">
        <p14:creationId xmlns:p14="http://schemas.microsoft.com/office/powerpoint/2010/main" val="961708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324600" cy="639762"/>
          </a:xfrm>
        </p:spPr>
        <p:txBody>
          <a:bodyPr/>
          <a:lstStyle/>
          <a:p>
            <a:r>
              <a:rPr lang="en-US" dirty="0"/>
              <a:t>Communicating With You</a:t>
            </a:r>
          </a:p>
        </p:txBody>
      </p:sp>
      <p:sp>
        <p:nvSpPr>
          <p:cNvPr id="3" name="Content Placeholder 2"/>
          <p:cNvSpPr>
            <a:spLocks noGrp="1"/>
          </p:cNvSpPr>
          <p:nvPr>
            <p:ph idx="11"/>
          </p:nvPr>
        </p:nvSpPr>
        <p:spPr>
          <a:xfrm>
            <a:off x="533400" y="990600"/>
            <a:ext cx="8124825" cy="5486400"/>
          </a:xfrm>
        </p:spPr>
        <p:txBody>
          <a:bodyPr>
            <a:normAutofit/>
          </a:bodyPr>
          <a:lstStyle/>
          <a:p>
            <a:r>
              <a:rPr lang="en-US" sz="2400" dirty="0">
                <a:solidFill>
                  <a:schemeClr val="tx1"/>
                </a:solidFill>
              </a:rPr>
              <a:t>The County will continue its monthly calls to all property owners until the County has purchased their property.</a:t>
            </a:r>
          </a:p>
          <a:p>
            <a:r>
              <a:rPr lang="en-US" sz="2400" dirty="0">
                <a:solidFill>
                  <a:schemeClr val="tx1"/>
                </a:solidFill>
              </a:rPr>
              <a:t>Other methods of contact include:</a:t>
            </a:r>
            <a:br>
              <a:rPr lang="en-US" sz="2400" dirty="0">
                <a:solidFill>
                  <a:schemeClr val="tx1"/>
                </a:solidFill>
              </a:rPr>
            </a:br>
            <a:endParaRPr lang="en-US" sz="2300" dirty="0">
              <a:solidFill>
                <a:schemeClr val="tx1"/>
              </a:solidFill>
            </a:endParaRPr>
          </a:p>
          <a:p>
            <a:pPr lvl="1"/>
            <a:r>
              <a:rPr lang="en-US" sz="2300" dirty="0">
                <a:solidFill>
                  <a:schemeClr val="tx1"/>
                </a:solidFill>
              </a:rPr>
              <a:t>Email - </a:t>
            </a:r>
            <a:r>
              <a:rPr lang="en-US" sz="2400" dirty="0"/>
              <a:t>RichlandCountyHMGP@sites.tetratech.com </a:t>
            </a:r>
            <a:endParaRPr lang="en-US" sz="2300" dirty="0">
              <a:solidFill>
                <a:schemeClr val="tx1"/>
              </a:solidFill>
            </a:endParaRPr>
          </a:p>
          <a:p>
            <a:pPr marL="502920" lvl="1" indent="0">
              <a:buNone/>
            </a:pPr>
            <a:endParaRPr lang="en-US" sz="2300" dirty="0">
              <a:solidFill>
                <a:schemeClr val="tx1"/>
              </a:solidFill>
            </a:endParaRPr>
          </a:p>
          <a:p>
            <a:pPr lvl="1"/>
            <a:r>
              <a:rPr lang="en-US" sz="2300" dirty="0">
                <a:solidFill>
                  <a:schemeClr val="tx1"/>
                </a:solidFill>
              </a:rPr>
              <a:t>Hotline - </a:t>
            </a:r>
            <a:r>
              <a:rPr lang="en-US" sz="2400" dirty="0"/>
              <a:t>803-873-9295 </a:t>
            </a:r>
            <a:endParaRPr lang="en-US" sz="2300" dirty="0">
              <a:solidFill>
                <a:schemeClr val="tx1"/>
              </a:solidFill>
            </a:endParaRPr>
          </a:p>
          <a:p>
            <a:pPr marL="502920" lvl="1" indent="0">
              <a:buNone/>
            </a:pPr>
            <a:endParaRPr lang="en-US" sz="2300" dirty="0">
              <a:solidFill>
                <a:schemeClr val="tx1"/>
              </a:solidFill>
            </a:endParaRPr>
          </a:p>
          <a:p>
            <a:pPr lvl="1"/>
            <a:r>
              <a:rPr lang="en-US" sz="2300" dirty="0">
                <a:solidFill>
                  <a:schemeClr val="tx1"/>
                </a:solidFill>
              </a:rPr>
              <a:t>On Site Documentation Drop Off</a:t>
            </a:r>
            <a:br>
              <a:rPr lang="en-US" sz="2300" dirty="0">
                <a:solidFill>
                  <a:schemeClr val="tx1"/>
                </a:solidFill>
              </a:rPr>
            </a:br>
            <a:endParaRPr lang="en-US" sz="2300" dirty="0">
              <a:solidFill>
                <a:schemeClr val="tx1"/>
              </a:solidFill>
            </a:endParaRPr>
          </a:p>
          <a:p>
            <a:pPr lvl="1"/>
            <a:r>
              <a:rPr lang="en-US" sz="2300" dirty="0">
                <a:solidFill>
                  <a:schemeClr val="tx1"/>
                </a:solidFill>
              </a:rPr>
              <a:t>And of course, everyone knows my phone number!</a:t>
            </a:r>
            <a:br>
              <a:rPr lang="en-US" sz="2300" dirty="0">
                <a:solidFill>
                  <a:schemeClr val="tx1"/>
                </a:solidFill>
              </a:rPr>
            </a:br>
            <a:r>
              <a:rPr lang="en-US" sz="2300" dirty="0">
                <a:solidFill>
                  <a:schemeClr val="tx1"/>
                </a:solidFill>
              </a:rPr>
              <a:t>(Pat Beekman   980-417-3309)</a:t>
            </a:r>
          </a:p>
        </p:txBody>
      </p:sp>
      <p:sp>
        <p:nvSpPr>
          <p:cNvPr id="5" name="Slide Number Placeholder 4"/>
          <p:cNvSpPr>
            <a:spLocks noGrp="1"/>
          </p:cNvSpPr>
          <p:nvPr>
            <p:ph type="sldNum" sz="quarter" idx="10"/>
          </p:nvPr>
        </p:nvSpPr>
        <p:spPr/>
        <p:txBody>
          <a:bodyPr/>
          <a:lstStyle/>
          <a:p>
            <a:fld id="{A15C5EC1-1BEF-49A0-A8DA-B672C63EDCC2}" type="slidenum">
              <a:rPr lang="en-US" smtClean="0"/>
              <a:t>9</a:t>
            </a:fld>
            <a:endParaRPr lang="en-US" dirty="0"/>
          </a:p>
        </p:txBody>
      </p:sp>
      <p:sp>
        <p:nvSpPr>
          <p:cNvPr id="6" name="Footer Placeholder 5"/>
          <p:cNvSpPr>
            <a:spLocks noGrp="1"/>
          </p:cNvSpPr>
          <p:nvPr>
            <p:ph type="ftr" sz="quarter" idx="12"/>
          </p:nvPr>
        </p:nvSpPr>
        <p:spPr/>
        <p:txBody>
          <a:bodyPr/>
          <a:lstStyle/>
          <a:p>
            <a:r>
              <a:rPr lang="en-US" dirty="0"/>
              <a:t>Property Buyout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76200"/>
            <a:ext cx="1371600" cy="1284337"/>
          </a:xfrm>
          <a:prstGeom prst="rect">
            <a:avLst/>
          </a:prstGeom>
        </p:spPr>
      </p:pic>
    </p:spTree>
    <p:extLst>
      <p:ext uri="{BB962C8B-B14F-4D97-AF65-F5344CB8AC3E}">
        <p14:creationId xmlns:p14="http://schemas.microsoft.com/office/powerpoint/2010/main" val="386347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tra Tech Colors">
      <a:dk1>
        <a:srgbClr val="2A2C27"/>
      </a:dk1>
      <a:lt1>
        <a:sysClr val="window" lastClr="FFFFFF"/>
      </a:lt1>
      <a:dk2>
        <a:srgbClr val="003478"/>
      </a:dk2>
      <a:lt2>
        <a:srgbClr val="E0E1DD"/>
      </a:lt2>
      <a:accent1>
        <a:srgbClr val="5482AB"/>
      </a:accent1>
      <a:accent2>
        <a:srgbClr val="69923A"/>
      </a:accent2>
      <a:accent3>
        <a:srgbClr val="CA7700"/>
      </a:accent3>
      <a:accent4>
        <a:srgbClr val="B3995D"/>
      </a:accent4>
      <a:accent5>
        <a:srgbClr val="675C53"/>
      </a:accent5>
      <a:accent6>
        <a:srgbClr val="00416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200" dirty="0" err="1"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Tt_PPT_template_2.potx" id="{AE0E2E04-ECEE-4D1E-BE47-0D3C6416D800}" vid="{55DFBE60-43D9-4980-A882-34608AA03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Number xmlns="9cf81d45-a9ea-4144-b627-fe3d25dc540a" xsi:nil="true"/>
    <ClientNumber xmlns="9cf81d45-a9ea-4144-b627-fe3d25dc540a" xsi:nil="true"/>
    <Initiative xmlns="9cf81d45-a9ea-4144-b627-fe3d25dc54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31A8B463F85C41AB5BF0B876B9D123" ma:contentTypeVersion="" ma:contentTypeDescription="Create a new document." ma:contentTypeScope="" ma:versionID="0796edb668147def31603267932d33b9">
  <xsd:schema xmlns:xsd="http://www.w3.org/2001/XMLSchema" xmlns:xs="http://www.w3.org/2001/XMLSchema" xmlns:p="http://schemas.microsoft.com/office/2006/metadata/properties" xmlns:ns2="9cf81d45-a9ea-4144-b627-fe3d25dc540a" targetNamespace="http://schemas.microsoft.com/office/2006/metadata/properties" ma:root="true" ma:fieldsID="cc9d0b1cfd6ac0fe081e17b4c922cbc9" ns2:_="">
    <xsd:import namespace="9cf81d45-a9ea-4144-b627-fe3d25dc540a"/>
    <xsd:element name="properties">
      <xsd:complexType>
        <xsd:sequence>
          <xsd:element name="documentManagement">
            <xsd:complexType>
              <xsd:all>
                <xsd:element ref="ns2:ProjectNumber" minOccurs="0"/>
                <xsd:element ref="ns2:ClientNumber" minOccurs="0"/>
                <xsd:element ref="ns2:Initiat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1d45-a9ea-4144-b627-fe3d25dc540a" elementFormDefault="qualified">
    <xsd:import namespace="http://schemas.microsoft.com/office/2006/documentManagement/types"/>
    <xsd:import namespace="http://schemas.microsoft.com/office/infopath/2007/PartnerControls"/>
    <xsd:element name="ProjectNumber" ma:index="8" nillable="true" ma:displayName="ProjectNumber" ma:internalName="ProjectNumber">
      <xsd:simpleType>
        <xsd:restriction base="dms:Text">
          <xsd:maxLength value="255"/>
        </xsd:restriction>
      </xsd:simpleType>
    </xsd:element>
    <xsd:element name="ClientNumber" ma:index="9" nillable="true" ma:displayName="ClientNumber" ma:internalName="ClientNumber">
      <xsd:simpleType>
        <xsd:restriction base="dms:Text">
          <xsd:maxLength value="255"/>
        </xsd:restriction>
      </xsd:simpleType>
    </xsd:element>
    <xsd:element name="Initiative" ma:index="10" nillable="true" ma:displayName="Initiative" ma:internalName="Initiativ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55123cf-5600-44fe-bd0b-5525a29327fe" ContentTypeId="0x0101" PreviousValue="false"/>
</file>

<file path=customXml/itemProps1.xml><?xml version="1.0" encoding="utf-8"?>
<ds:datastoreItem xmlns:ds="http://schemas.openxmlformats.org/officeDocument/2006/customXml" ds:itemID="{93DC151A-D271-4FC2-B4D9-814183DF9B5B}">
  <ds:schemaRefs>
    <ds:schemaRef ds:uri="http://schemas.microsoft.com/sharepoint/v3/contenttype/forms"/>
  </ds:schemaRefs>
</ds:datastoreItem>
</file>

<file path=customXml/itemProps2.xml><?xml version="1.0" encoding="utf-8"?>
<ds:datastoreItem xmlns:ds="http://schemas.openxmlformats.org/officeDocument/2006/customXml" ds:itemID="{700F3342-E46E-4B8E-BC58-728861A46993}">
  <ds:schemaRefs>
    <ds:schemaRef ds:uri="http://schemas.microsoft.com/office/2006/metadata/properties"/>
    <ds:schemaRef ds:uri="9cf81d45-a9ea-4144-b627-fe3d25dc540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AE6D8DDB-02FB-416D-83BA-C5D855750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1d45-a9ea-4144-b627-fe3d25dc5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54B4EB2-112A-432F-9000-64CBE56516D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Corp_presentation</Template>
  <TotalTime>27532</TotalTime>
  <Words>772</Words>
  <Application>Microsoft Office PowerPoint</Application>
  <PresentationFormat>On-screen Show (4:3)</PresentationFormat>
  <Paragraphs>137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Book</vt:lpstr>
      <vt:lpstr>Franklin Gothic Medium</vt:lpstr>
      <vt:lpstr>Office Theme</vt:lpstr>
      <vt:lpstr>PowerPoint Presentation</vt:lpstr>
      <vt:lpstr>Agenda Overview</vt:lpstr>
      <vt:lpstr>Richland County Team</vt:lpstr>
      <vt:lpstr>Description of the Buyout Program</vt:lpstr>
      <vt:lpstr>Description of the Buyout Program</vt:lpstr>
      <vt:lpstr>What Does This Mean To You?</vt:lpstr>
      <vt:lpstr>Project Update – Timeline </vt:lpstr>
      <vt:lpstr>Project Update – Timeline </vt:lpstr>
      <vt:lpstr>Communicating With You</vt:lpstr>
      <vt:lpstr>Key Phases for Property Owners </vt:lpstr>
      <vt:lpstr>County Plans for the Property</vt:lpstr>
      <vt:lpstr>Next Steps After Demolition</vt:lpstr>
      <vt:lpstr>Ideas to Consider</vt:lpstr>
      <vt:lpstr>Redevelopment Next Steps</vt:lpstr>
      <vt:lpstr>Closing/Questions?/Collect Documents</vt:lpstr>
    </vt:vector>
  </TitlesOfParts>
  <Company>Tetra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Tom</dc:creator>
  <cp:lastModifiedBy>SYNITHIA WILLIAMS</cp:lastModifiedBy>
  <cp:revision>1097</cp:revision>
  <cp:lastPrinted>2018-01-02T18:18:56Z</cp:lastPrinted>
  <dcterms:created xsi:type="dcterms:W3CDTF">2015-06-10T16:50:07Z</dcterms:created>
  <dcterms:modified xsi:type="dcterms:W3CDTF">2018-09-19T13:32:07Z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0x0101004231A8B463F85C41AB5BF0B876B9D123</vt:lpwstr>
  </property>
</Properties>
</file>