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9" r:id="rId2"/>
  </p:sldMasterIdLst>
  <p:notesMasterIdLst>
    <p:notesMasterId r:id="rId19"/>
  </p:notesMasterIdLst>
  <p:sldIdLst>
    <p:sldId id="607" r:id="rId3"/>
    <p:sldId id="608" r:id="rId4"/>
    <p:sldId id="609" r:id="rId5"/>
    <p:sldId id="610" r:id="rId6"/>
    <p:sldId id="611" r:id="rId7"/>
    <p:sldId id="612" r:id="rId8"/>
    <p:sldId id="613" r:id="rId9"/>
    <p:sldId id="614" r:id="rId10"/>
    <p:sldId id="615" r:id="rId11"/>
    <p:sldId id="616" r:id="rId12"/>
    <p:sldId id="617" r:id="rId13"/>
    <p:sldId id="618" r:id="rId14"/>
    <p:sldId id="619" r:id="rId15"/>
    <p:sldId id="620" r:id="rId16"/>
    <p:sldId id="622" r:id="rId17"/>
    <p:sldId id="62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F6F05-E4E2-482F-9C49-C1B9D360A6B9}" type="datetimeFigureOut">
              <a:rPr lang="en-US" smtClean="0"/>
              <a:t>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C52BD-7694-4F7E-B536-128D79636ACA}" type="slidenum">
              <a:rPr lang="en-US" smtClean="0"/>
              <a:t>‹#›</a:t>
            </a:fld>
            <a:endParaRPr lang="en-US"/>
          </a:p>
        </p:txBody>
      </p:sp>
    </p:spTree>
    <p:extLst>
      <p:ext uri="{BB962C8B-B14F-4D97-AF65-F5344CB8AC3E}">
        <p14:creationId xmlns:p14="http://schemas.microsoft.com/office/powerpoint/2010/main" val="239788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77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77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24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51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88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18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21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5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251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Corporate 5 market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657600" y="3393293"/>
            <a:ext cx="5029200" cy="950109"/>
          </a:xfrm>
        </p:spPr>
        <p:txBody>
          <a:bodyPr/>
          <a:lstStyle>
            <a:lvl1pPr marL="68580" indent="0">
              <a:buNone/>
              <a:defRPr sz="1350">
                <a:solidFill>
                  <a:schemeClr val="accent6"/>
                </a:solidFill>
                <a:latin typeface="Franklin Gothic Medium" panose="020B0603020102020204" pitchFamily="34" charset="0"/>
              </a:defRPr>
            </a:lvl1pPr>
          </a:lstStyle>
          <a:p>
            <a:pPr lvl="0"/>
            <a:r>
              <a:rPr lang="en-US" dirty="0"/>
              <a:t>Presenter: </a:t>
            </a:r>
          </a:p>
        </p:txBody>
      </p:sp>
      <p:cxnSp>
        <p:nvCxnSpPr>
          <p:cNvPr id="11" name="Straight Connector 10"/>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7"/>
          <p:cNvSpPr>
            <a:spLocks noGrp="1"/>
          </p:cNvSpPr>
          <p:nvPr>
            <p:ph type="body" sz="quarter" idx="12" hasCustomPrompt="1"/>
          </p:nvPr>
        </p:nvSpPr>
        <p:spPr>
          <a:xfrm>
            <a:off x="3657600" y="2819400"/>
            <a:ext cx="5029200" cy="457200"/>
          </a:xfrm>
        </p:spPr>
        <p:txBody>
          <a:bodyPr>
            <a:normAutofit/>
          </a:bodyPr>
          <a:lstStyle>
            <a:lvl1pPr marL="68580" indent="0">
              <a:buNone/>
              <a:defRPr sz="1650" baseline="0">
                <a:solidFill>
                  <a:schemeClr val="accent5"/>
                </a:solidFill>
                <a:latin typeface="Franklin Gothic Medium" panose="020B0603020102020204" pitchFamily="34" charset="0"/>
              </a:defRPr>
            </a:lvl1pPr>
            <a:lvl2pPr marL="342900" indent="0">
              <a:buNone/>
              <a:defRPr/>
            </a:lvl2pPr>
          </a:lstStyle>
          <a:p>
            <a:r>
              <a:rPr lang="en-US" sz="1650" dirty="0">
                <a:solidFill>
                  <a:srgbClr val="005596"/>
                </a:solidFill>
                <a:latin typeface="Franklin Gothic Medium" panose="020B0603020102020204" pitchFamily="34" charset="0"/>
              </a:rPr>
              <a:t>Date or Subtitle</a:t>
            </a:r>
          </a:p>
        </p:txBody>
      </p:sp>
      <p:sp>
        <p:nvSpPr>
          <p:cNvPr id="5" name="Text Placeholder 4"/>
          <p:cNvSpPr>
            <a:spLocks noGrp="1"/>
          </p:cNvSpPr>
          <p:nvPr>
            <p:ph type="body" sz="quarter" idx="11"/>
          </p:nvPr>
        </p:nvSpPr>
        <p:spPr>
          <a:xfrm flipH="1">
            <a:off x="3657600" y="1672404"/>
            <a:ext cx="5486400" cy="1030307"/>
          </a:xfrm>
          <a:custGeom>
            <a:avLst/>
            <a:gdLst>
              <a:gd name="connsiteX0" fmla="*/ 0 w 5486400"/>
              <a:gd name="connsiteY0" fmla="*/ 0 h 1030307"/>
              <a:gd name="connsiteX1" fmla="*/ 5314679 w 5486400"/>
              <a:gd name="connsiteY1" fmla="*/ 0 h 1030307"/>
              <a:gd name="connsiteX2" fmla="*/ 5486400 w 5486400"/>
              <a:gd name="connsiteY2" fmla="*/ 171721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14679 w 5486400"/>
              <a:gd name="connsiteY1" fmla="*/ 0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54703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1030307">
                <a:moveTo>
                  <a:pt x="0" y="0"/>
                </a:moveTo>
                <a:lnTo>
                  <a:pt x="5354703" y="3079"/>
                </a:lnTo>
                <a:cubicBezTo>
                  <a:pt x="5446463" y="3079"/>
                  <a:pt x="5486400" y="18385"/>
                  <a:pt x="5486400" y="113224"/>
                </a:cubicBezTo>
                <a:lnTo>
                  <a:pt x="5486400" y="1030307"/>
                </a:lnTo>
                <a:lnTo>
                  <a:pt x="0" y="1030307"/>
                </a:lnTo>
                <a:lnTo>
                  <a:pt x="0" y="0"/>
                </a:lnTo>
                <a:close/>
              </a:path>
            </a:pathLst>
          </a:custGeom>
          <a:gradFill flip="none" rotWithShape="1">
            <a:gsLst>
              <a:gs pos="100000">
                <a:srgbClr val="00234E"/>
              </a:gs>
              <a:gs pos="0">
                <a:srgbClr val="003478"/>
              </a:gs>
            </a:gsLst>
            <a:lin ang="0" scaled="1"/>
            <a:tileRect/>
          </a:gradFill>
        </p:spPr>
        <p:txBody>
          <a:bodyPr anchor="ctr">
            <a:normAutofit/>
          </a:bodyPr>
          <a:lstStyle>
            <a:lvl1pPr marL="68580" indent="0">
              <a:buNone/>
              <a:defRPr sz="1950" b="0">
                <a:solidFill>
                  <a:schemeClr val="bg1">
                    <a:lumMod val="95000"/>
                  </a:schemeClr>
                </a:solidFill>
                <a:latin typeface="Franklin Gothic Medium" panose="020B0603020102020204" pitchFamily="34" charset="0"/>
              </a:defRPr>
            </a:lvl1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5815" y="5257800"/>
            <a:ext cx="1066800" cy="10668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269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069052-C605-41F0-BAE0-D8462D69FBCD}"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15297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69052-C605-41F0-BAE0-D8462D69FBCD}"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16779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069052-C605-41F0-BAE0-D8462D69FBCD}"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55345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69052-C605-41F0-BAE0-D8462D69FBCD}"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259072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069052-C605-41F0-BAE0-D8462D69FBCD}"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93982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069052-C605-41F0-BAE0-D8462D69FBCD}"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400400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69052-C605-41F0-BAE0-D8462D69FBCD}"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3432708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69052-C605-41F0-BAE0-D8462D69FBCD}"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3527613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 Corporate 5 market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657600" y="3393293"/>
            <a:ext cx="5029200" cy="950109"/>
          </a:xfrm>
        </p:spPr>
        <p:txBody>
          <a:bodyPr/>
          <a:lstStyle>
            <a:lvl1pPr marL="68580" indent="0">
              <a:buNone/>
              <a:defRPr sz="1350">
                <a:solidFill>
                  <a:schemeClr val="accent6"/>
                </a:solidFill>
                <a:latin typeface="Franklin Gothic Medium" panose="020B0603020102020204" pitchFamily="34" charset="0"/>
              </a:defRPr>
            </a:lvl1pPr>
          </a:lstStyle>
          <a:p>
            <a:pPr lvl="0"/>
            <a:r>
              <a:rPr lang="en-US" dirty="0"/>
              <a:t>Presenter: </a:t>
            </a:r>
          </a:p>
        </p:txBody>
      </p:sp>
      <p:cxnSp>
        <p:nvCxnSpPr>
          <p:cNvPr id="11" name="Straight Connector 10"/>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7"/>
          <p:cNvSpPr>
            <a:spLocks noGrp="1"/>
          </p:cNvSpPr>
          <p:nvPr>
            <p:ph type="body" sz="quarter" idx="12" hasCustomPrompt="1"/>
          </p:nvPr>
        </p:nvSpPr>
        <p:spPr>
          <a:xfrm>
            <a:off x="3657600" y="2819400"/>
            <a:ext cx="5029200" cy="457200"/>
          </a:xfrm>
        </p:spPr>
        <p:txBody>
          <a:bodyPr>
            <a:normAutofit/>
          </a:bodyPr>
          <a:lstStyle>
            <a:lvl1pPr marL="68580" indent="0">
              <a:buNone/>
              <a:defRPr sz="1650" baseline="0">
                <a:solidFill>
                  <a:schemeClr val="accent5"/>
                </a:solidFill>
                <a:latin typeface="Franklin Gothic Medium" panose="020B0603020102020204" pitchFamily="34" charset="0"/>
              </a:defRPr>
            </a:lvl1pPr>
            <a:lvl2pPr marL="342900" indent="0">
              <a:buNone/>
              <a:defRPr/>
            </a:lvl2pPr>
          </a:lstStyle>
          <a:p>
            <a:r>
              <a:rPr lang="en-US" sz="1650" dirty="0">
                <a:solidFill>
                  <a:srgbClr val="005596"/>
                </a:solidFill>
                <a:latin typeface="Franklin Gothic Medium" panose="020B0603020102020204" pitchFamily="34" charset="0"/>
              </a:rPr>
              <a:t>Date or Subtitle</a:t>
            </a:r>
          </a:p>
        </p:txBody>
      </p:sp>
      <p:sp>
        <p:nvSpPr>
          <p:cNvPr id="5" name="Text Placeholder 4"/>
          <p:cNvSpPr>
            <a:spLocks noGrp="1"/>
          </p:cNvSpPr>
          <p:nvPr>
            <p:ph type="body" sz="quarter" idx="11"/>
          </p:nvPr>
        </p:nvSpPr>
        <p:spPr>
          <a:xfrm flipH="1">
            <a:off x="3657600" y="1672404"/>
            <a:ext cx="5486400" cy="1030307"/>
          </a:xfrm>
          <a:custGeom>
            <a:avLst/>
            <a:gdLst>
              <a:gd name="connsiteX0" fmla="*/ 0 w 5486400"/>
              <a:gd name="connsiteY0" fmla="*/ 0 h 1030307"/>
              <a:gd name="connsiteX1" fmla="*/ 5314679 w 5486400"/>
              <a:gd name="connsiteY1" fmla="*/ 0 h 1030307"/>
              <a:gd name="connsiteX2" fmla="*/ 5486400 w 5486400"/>
              <a:gd name="connsiteY2" fmla="*/ 171721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14679 w 5486400"/>
              <a:gd name="connsiteY1" fmla="*/ 0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54703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1030307">
                <a:moveTo>
                  <a:pt x="0" y="0"/>
                </a:moveTo>
                <a:lnTo>
                  <a:pt x="5354703" y="3079"/>
                </a:lnTo>
                <a:cubicBezTo>
                  <a:pt x="5446463" y="3079"/>
                  <a:pt x="5486400" y="18385"/>
                  <a:pt x="5486400" y="113224"/>
                </a:cubicBezTo>
                <a:lnTo>
                  <a:pt x="5486400" y="1030307"/>
                </a:lnTo>
                <a:lnTo>
                  <a:pt x="0" y="1030307"/>
                </a:lnTo>
                <a:lnTo>
                  <a:pt x="0" y="0"/>
                </a:lnTo>
                <a:close/>
              </a:path>
            </a:pathLst>
          </a:custGeom>
          <a:gradFill flip="none" rotWithShape="1">
            <a:gsLst>
              <a:gs pos="100000">
                <a:srgbClr val="00234E"/>
              </a:gs>
              <a:gs pos="0">
                <a:srgbClr val="003478"/>
              </a:gs>
            </a:gsLst>
            <a:lin ang="0" scaled="1"/>
            <a:tileRect/>
          </a:gradFill>
        </p:spPr>
        <p:txBody>
          <a:bodyPr anchor="ctr">
            <a:normAutofit/>
          </a:bodyPr>
          <a:lstStyle>
            <a:lvl1pPr marL="68580" indent="0">
              <a:buNone/>
              <a:defRPr sz="1950" b="0">
                <a:solidFill>
                  <a:schemeClr val="bg1">
                    <a:lumMod val="95000"/>
                  </a:schemeClr>
                </a:solidFill>
                <a:latin typeface="Franklin Gothic Medium" panose="020B0603020102020204" pitchFamily="34" charset="0"/>
              </a:defRPr>
            </a:lvl1pPr>
          </a:lstStyle>
          <a:p>
            <a:pPr lvl="0"/>
            <a:r>
              <a:rPr lang="en-US" dirty="0"/>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69" r="11819"/>
          <a:stretch/>
        </p:blipFill>
        <p:spPr>
          <a:xfrm>
            <a:off x="0" y="-67408"/>
            <a:ext cx="9144000" cy="658434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5257800"/>
            <a:ext cx="1143000" cy="1143000"/>
          </a:xfrm>
          <a:prstGeom prst="rect">
            <a:avLst/>
          </a:prstGeom>
        </p:spPr>
      </p:pic>
    </p:spTree>
    <p:extLst>
      <p:ext uri="{BB962C8B-B14F-4D97-AF65-F5344CB8AC3E}">
        <p14:creationId xmlns:p14="http://schemas.microsoft.com/office/powerpoint/2010/main" val="422158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15C5EC1-1BEF-49A0-A8DA-B672C63EDCC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37160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773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15C5EC1-1BEF-49A0-A8DA-B672C63EDCC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1"/>
          </p:nvPr>
        </p:nvSpPr>
        <p:spPr>
          <a:xfrm>
            <a:off x="3543301" y="1371600"/>
            <a:ext cx="5114925" cy="4724399"/>
          </a:xfrm>
        </p:spPr>
        <p:txBody>
          <a:bodyPr/>
          <a:lstStyle>
            <a:lvl1pPr>
              <a:spcAft>
                <a:spcPts val="0"/>
              </a:spcAft>
              <a:defRPr/>
            </a:lvl1pPr>
            <a:lvl2pPr>
              <a:spcBef>
                <a:spcPts val="0"/>
              </a:spcBef>
              <a:defRPr/>
            </a:lvl2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2"/>
          </p:nvPr>
        </p:nvSpPr>
        <p:spPr>
          <a:xfrm>
            <a:off x="457200" y="6544005"/>
            <a:ext cx="3086100" cy="313994"/>
          </a:xfrm>
          <a:prstGeom prst="rect">
            <a:avLst/>
          </a:prstGeom>
        </p:spPr>
        <p:txBody>
          <a:bodyPr/>
          <a:lstStyle/>
          <a:p>
            <a:r>
              <a:rPr lang="en-US" dirty="0"/>
              <a:t>Richland County Blue Ribbon Committee</a:t>
            </a:r>
          </a:p>
        </p:txBody>
      </p:sp>
      <p:sp>
        <p:nvSpPr>
          <p:cNvPr id="6" name="Picture Placeholder 4"/>
          <p:cNvSpPr>
            <a:spLocks noGrp="1"/>
          </p:cNvSpPr>
          <p:nvPr>
            <p:ph type="pic" sz="quarter" idx="13" hasCustomPrompt="1"/>
          </p:nvPr>
        </p:nvSpPr>
        <p:spPr>
          <a:xfrm>
            <a:off x="628651" y="1726567"/>
            <a:ext cx="2388235" cy="2388235"/>
          </a:xfrm>
          <a:prstGeom prst="ellipse">
            <a:avLst/>
          </a:prstGeom>
        </p:spPr>
        <p:txBody>
          <a:bodyPr anchor="ctr">
            <a:normAutofit/>
          </a:bodyPr>
          <a:lstStyle>
            <a:lvl1pPr marL="0" indent="0" algn="ctr">
              <a:buNone/>
              <a:defRPr sz="900">
                <a:solidFill>
                  <a:schemeClr val="bg1">
                    <a:lumMod val="50000"/>
                  </a:schemeClr>
                </a:solidFill>
                <a:latin typeface="Franklin Gothic Medium" panose="020B0603020102020204" pitchFamily="34" charset="0"/>
              </a:defRPr>
            </a:lvl1pPr>
          </a:lstStyle>
          <a:p>
            <a:r>
              <a:rPr lang="en-US" dirty="0"/>
              <a:t>Click to insert picture</a:t>
            </a:r>
          </a:p>
        </p:txBody>
      </p:sp>
    </p:spTree>
    <p:extLst>
      <p:ext uri="{BB962C8B-B14F-4D97-AF65-F5344CB8AC3E}">
        <p14:creationId xmlns:p14="http://schemas.microsoft.com/office/powerpoint/2010/main" val="47099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5C5EC1-1BEF-49A0-A8DA-B672C63EDCC2}" type="slidenum">
              <a:rPr lang="en-US" smtClean="0"/>
              <a:t>‹#›</a:t>
            </a:fld>
            <a:endParaRPr lang="en-US" dirty="0"/>
          </a:p>
        </p:txBody>
      </p:sp>
      <p:sp>
        <p:nvSpPr>
          <p:cNvPr id="3" name="Footer Placeholder 2"/>
          <p:cNvSpPr>
            <a:spLocks noGrp="1"/>
          </p:cNvSpPr>
          <p:nvPr>
            <p:ph type="ftr" sz="quarter" idx="13"/>
          </p:nvPr>
        </p:nvSpPr>
        <p:spPr>
          <a:xfrm>
            <a:off x="457200" y="6544005"/>
            <a:ext cx="3086100" cy="313994"/>
          </a:xfrm>
          <a:prstGeom prst="rect">
            <a:avLst/>
          </a:prstGeom>
        </p:spPr>
        <p:txBody>
          <a:bodyPr/>
          <a:lstStyle/>
          <a:p>
            <a:r>
              <a:rPr lang="en-US" dirty="0"/>
              <a:t>Richland County Blue Ribbon Committee</a:t>
            </a:r>
          </a:p>
        </p:txBody>
      </p:sp>
    </p:spTree>
    <p:extLst>
      <p:ext uri="{BB962C8B-B14F-4D97-AF65-F5344CB8AC3E}">
        <p14:creationId xmlns:p14="http://schemas.microsoft.com/office/powerpoint/2010/main" val="33703470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5C5EC1-1BEF-49A0-A8DA-B672C63EDCC2}" type="slidenum">
              <a:rPr lang="en-US" smtClean="0"/>
              <a:pPr/>
              <a:t>‹#›</a:t>
            </a:fld>
            <a:endParaRPr lang="en-US" dirty="0"/>
          </a:p>
        </p:txBody>
      </p:sp>
      <p:sp>
        <p:nvSpPr>
          <p:cNvPr id="4" name="Rectangle 3"/>
          <p:cNvSpPr/>
          <p:nvPr userDrawn="1"/>
        </p:nvSpPr>
        <p:spPr>
          <a:xfrm>
            <a:off x="0" y="3"/>
            <a:ext cx="9144000" cy="640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7746" y="152400"/>
            <a:ext cx="914400" cy="914400"/>
          </a:xfrm>
          <a:prstGeom prst="rect">
            <a:avLst/>
          </a:prstGeom>
        </p:spPr>
      </p:pic>
    </p:spTree>
    <p:extLst>
      <p:ext uri="{BB962C8B-B14F-4D97-AF65-F5344CB8AC3E}">
        <p14:creationId xmlns:p14="http://schemas.microsoft.com/office/powerpoint/2010/main" val="315027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872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069052-C605-41F0-BAE0-D8462D69FBCD}"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332654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69052-C605-41F0-BAE0-D8462D69FBCD}"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60580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069052-C605-41F0-BAE0-D8462D69FBCD}"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93943-9403-4D09-A910-0A2FF2814571}" type="slidenum">
              <a:rPr lang="en-US" smtClean="0"/>
              <a:t>‹#›</a:t>
            </a:fld>
            <a:endParaRPr lang="en-US"/>
          </a:p>
        </p:txBody>
      </p:sp>
    </p:spTree>
    <p:extLst>
      <p:ext uri="{BB962C8B-B14F-4D97-AF65-F5344CB8AC3E}">
        <p14:creationId xmlns:p14="http://schemas.microsoft.com/office/powerpoint/2010/main" val="131034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flipV="1">
            <a:off x="0" y="0"/>
            <a:ext cx="6903720" cy="914400"/>
          </a:xfrm>
          <a:prstGeom prst="round1Rect">
            <a:avLst/>
          </a:prstGeom>
          <a:gradFill flip="none" rotWithShape="1">
            <a:gsLst>
              <a:gs pos="0">
                <a:srgbClr val="00234E"/>
              </a:gs>
              <a:gs pos="100000">
                <a:srgbClr val="0034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7200" y="274638"/>
            <a:ext cx="6096000" cy="6397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1"/>
            <a:ext cx="8229600" cy="4754563"/>
          </a:xfrm>
          <a:prstGeom prst="rect">
            <a:avLst/>
          </a:prstGeom>
        </p:spPr>
        <p:txBody>
          <a:bodyPr vert="horz" lIns="91440" tIns="45720" rIns="91440" bIns="45720" rtlCol="0">
            <a:normAutofit/>
          </a:body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5" name="Rectangle 4"/>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4"/>
          </p:nvPr>
        </p:nvSpPr>
        <p:spPr>
          <a:xfrm>
            <a:off x="6553200" y="6544007"/>
            <a:ext cx="2057400" cy="313995"/>
          </a:xfrm>
          <a:prstGeom prst="rect">
            <a:avLst/>
          </a:prstGeom>
        </p:spPr>
        <p:txBody>
          <a:bodyPr vert="horz" lIns="91440" tIns="45720" rIns="91440" bIns="45720" rtlCol="0" anchor="ctr"/>
          <a:lstStyle>
            <a:lvl1pPr algn="r">
              <a:defRPr sz="675">
                <a:solidFill>
                  <a:schemeClr val="bg1"/>
                </a:solidFill>
                <a:latin typeface="Franklin Gothic Medium" panose="020B0603020102020204" pitchFamily="34" charset="0"/>
              </a:defRPr>
            </a:lvl1pPr>
          </a:lstStyle>
          <a:p>
            <a:fld id="{A15C5EC1-1BEF-49A0-A8DA-B672C63EDCC2}" type="slidenum">
              <a:rPr lang="en-US" smtClean="0"/>
              <a:pPr/>
              <a:t>‹#›</a:t>
            </a:fld>
            <a:endParaRPr lang="en-US" dirty="0"/>
          </a:p>
        </p:txBody>
      </p:sp>
      <p:pic>
        <p:nvPicPr>
          <p:cNvPr id="11" name="Picture 10">
            <a:extLst>
              <a:ext uri="{FF2B5EF4-FFF2-40B4-BE49-F238E27FC236}">
                <a16:creationId xmlns:a16="http://schemas.microsoft.com/office/drawing/2014/main" id="{C95E3C20-BA90-48A3-9857-6838250C1AE7}"/>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924800" y="76200"/>
            <a:ext cx="1143000" cy="1143000"/>
          </a:xfrm>
          <a:prstGeom prst="rect">
            <a:avLst/>
          </a:prstGeom>
        </p:spPr>
      </p:pic>
    </p:spTree>
    <p:extLst>
      <p:ext uri="{BB962C8B-B14F-4D97-AF65-F5344CB8AC3E}">
        <p14:creationId xmlns:p14="http://schemas.microsoft.com/office/powerpoint/2010/main" val="1524632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dt="0"/>
  <p:txStyles>
    <p:title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p:titleStyle>
    <p:bodyStyle>
      <a:lvl1pPr marL="205740" indent="-205740" algn="l" defTabSz="685800" rtl="0" eaLnBrk="1" latinLnBrk="0" hangingPunct="1">
        <a:spcBef>
          <a:spcPts val="750"/>
        </a:spcBef>
        <a:buClr>
          <a:schemeClr val="accent5"/>
        </a:buClr>
        <a:buFont typeface="Franklin Gothic Book" panose="020B0503020102020204" pitchFamily="34" charset="0"/>
        <a:buChar char="•"/>
        <a:defRPr sz="165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1pPr>
      <a:lvl2pPr marL="514350" indent="-137160" algn="l" defTabSz="685800" rtl="0" eaLnBrk="1" latinLnBrk="0" hangingPunct="1">
        <a:spcBef>
          <a:spcPts val="450"/>
        </a:spcBef>
        <a:buClr>
          <a:srgbClr val="7F7F7F"/>
        </a:buClr>
        <a:buFont typeface="Franklin Gothic Book" panose="020B0503020102020204" pitchFamily="34" charset="0"/>
        <a:buChar char="▪"/>
        <a:defRPr sz="1575"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2pPr>
      <a:lvl3pPr marL="857250" indent="-137160" algn="l" defTabSz="685800" rtl="0" eaLnBrk="1" latinLnBrk="0" hangingPunct="1">
        <a:spcBef>
          <a:spcPts val="450"/>
        </a:spcBef>
        <a:buClr>
          <a:srgbClr val="7F7F7F"/>
        </a:buClr>
        <a:buFont typeface="Franklin Gothic Book" panose="020B0503020102020204" pitchFamily="34" charset="0"/>
        <a:buChar char="–"/>
        <a:defRPr sz="135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3pPr>
      <a:lvl4pPr marL="1200150" indent="-137160" algn="l" defTabSz="685800" rtl="0" eaLnBrk="1" latinLnBrk="0" hangingPunct="1">
        <a:spcBef>
          <a:spcPts val="450"/>
        </a:spcBef>
        <a:buClr>
          <a:srgbClr val="7F7F7F"/>
        </a:buClr>
        <a:buFont typeface="Franklin Gothic Book" panose="020B0503020102020204" pitchFamily="34" charset="0"/>
        <a:buChar char="–"/>
        <a:defRPr lang="en-US" sz="1350" kern="1200" baseline="0" dirty="0" smtClean="0">
          <a:solidFill>
            <a:schemeClr val="tx1">
              <a:lumMod val="90000"/>
              <a:lumOff val="10000"/>
            </a:schemeClr>
          </a:solidFill>
          <a:latin typeface="Franklin Gothic Book" panose="020B0503020102020204" pitchFamily="34" charset="0"/>
          <a:ea typeface="+mn-ea"/>
          <a:cs typeface="Arial" panose="020B0604020202020204" pitchFamily="34" charset="0"/>
        </a:defRPr>
      </a:lvl4pPr>
      <a:lvl5pPr marL="1371600" indent="0" algn="l" defTabSz="685800" rtl="0" eaLnBrk="1" latinLnBrk="0" hangingPunct="1">
        <a:spcBef>
          <a:spcPts val="0"/>
        </a:spcBef>
        <a:buFont typeface="Franklin Gothic Book" panose="020B0503020102020204" pitchFamily="34" charset="0"/>
        <a:buNone/>
        <a:defRPr lang="en-US" sz="1350" kern="1200" baseline="0" dirty="0">
          <a:solidFill>
            <a:schemeClr val="tx1">
              <a:lumMod val="75000"/>
              <a:lumOff val="25000"/>
            </a:schemeClr>
          </a:solidFill>
          <a:latin typeface="Franklin Gothic Book" panose="020B05030201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69052-C605-41F0-BAE0-D8462D69FBCD}" type="datetimeFigureOut">
              <a:rPr lang="en-US" smtClean="0"/>
              <a:t>2/26/2019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93943-9403-4D09-A910-0A2FF2814571}" type="slidenum">
              <a:rPr lang="en-US" smtClean="0"/>
              <a:t>‹#›</a:t>
            </a:fld>
            <a:endParaRPr lang="en-US"/>
          </a:p>
        </p:txBody>
      </p:sp>
    </p:spTree>
    <p:extLst>
      <p:ext uri="{BB962C8B-B14F-4D97-AF65-F5344CB8AC3E}">
        <p14:creationId xmlns:p14="http://schemas.microsoft.com/office/powerpoint/2010/main" val="2607825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53463" y="1729365"/>
            <a:ext cx="3771900" cy="342900"/>
          </a:xfrm>
        </p:spPr>
        <p:txBody>
          <a:bodyPr>
            <a:noAutofit/>
          </a:bodyPr>
          <a:lstStyle/>
          <a:p>
            <a:r>
              <a:rPr lang="en-US" sz="1800" dirty="0">
                <a:solidFill>
                  <a:schemeClr val="bg2"/>
                </a:solidFill>
              </a:rPr>
              <a:t>Project Kick Off Meeting – Corley Construction</a:t>
            </a:r>
          </a:p>
          <a:p>
            <a:endParaRPr lang="en-US" sz="1800" b="1" dirty="0">
              <a:solidFill>
                <a:schemeClr val="bg2"/>
              </a:solidFill>
            </a:endParaRPr>
          </a:p>
        </p:txBody>
      </p:sp>
      <p:sp>
        <p:nvSpPr>
          <p:cNvPr id="8" name="Text Placeholder 7"/>
          <p:cNvSpPr>
            <a:spLocks noGrp="1"/>
          </p:cNvSpPr>
          <p:nvPr>
            <p:ph type="body" sz="quarter" idx="11"/>
          </p:nvPr>
        </p:nvSpPr>
        <p:spPr>
          <a:xfrm flipH="1">
            <a:off x="4144507" y="672399"/>
            <a:ext cx="4433435" cy="1002536"/>
          </a:xfrm>
        </p:spPr>
        <p:txBody>
          <a:bodyPr>
            <a:noAutofit/>
          </a:bodyPr>
          <a:lstStyle/>
          <a:p>
            <a:pPr>
              <a:spcBef>
                <a:spcPts val="0"/>
              </a:spcBef>
            </a:pPr>
            <a:endParaRPr lang="en-US" sz="2400" dirty="0"/>
          </a:p>
          <a:p>
            <a:pPr>
              <a:spcBef>
                <a:spcPts val="0"/>
              </a:spcBef>
            </a:pPr>
            <a:r>
              <a:rPr lang="en-US" sz="2400" dirty="0"/>
              <a:t>Richland County HMGP/CDBG DR Buyout Program</a:t>
            </a:r>
          </a:p>
          <a:p>
            <a:pPr>
              <a:spcBef>
                <a:spcPts val="0"/>
              </a:spcBef>
            </a:pPr>
            <a:endParaRPr lang="en-US" sz="2400" b="1" dirty="0"/>
          </a:p>
        </p:txBody>
      </p:sp>
      <p:sp>
        <p:nvSpPr>
          <p:cNvPr id="4" name="Text Placeholder 1">
            <a:extLst>
              <a:ext uri="{FF2B5EF4-FFF2-40B4-BE49-F238E27FC236}">
                <a16:creationId xmlns:a16="http://schemas.microsoft.com/office/drawing/2014/main" id="{CAF93A36-5FCF-44AD-B462-288E9BB429B2}"/>
              </a:ext>
            </a:extLst>
          </p:cNvPr>
          <p:cNvSpPr txBox="1">
            <a:spLocks/>
          </p:cNvSpPr>
          <p:nvPr/>
        </p:nvSpPr>
        <p:spPr>
          <a:xfrm>
            <a:off x="4053463" y="2325514"/>
            <a:ext cx="3771900" cy="342900"/>
          </a:xfrm>
          <a:prstGeom prst="rect">
            <a:avLst/>
          </a:prstGeom>
        </p:spPr>
        <p:txBody>
          <a:bodyPr vert="horz" lIns="68580" tIns="34290" rIns="68580" bIns="34290" rtlCol="0">
            <a:normAutofit/>
          </a:bodyPr>
          <a:lstStyle>
            <a:lvl1pPr marL="91440" indent="0" algn="l" defTabSz="914400" rtl="0" eaLnBrk="1" latinLnBrk="0" hangingPunct="1">
              <a:spcBef>
                <a:spcPts val="1000"/>
              </a:spcBef>
              <a:buClr>
                <a:schemeClr val="accent5"/>
              </a:buClr>
              <a:buFont typeface="Franklin Gothic Book" panose="020B0503020102020204" pitchFamily="34" charset="0"/>
              <a:buNone/>
              <a:defRPr sz="2200" kern="1200" baseline="0">
                <a:solidFill>
                  <a:schemeClr val="accent5"/>
                </a:solidFill>
                <a:latin typeface="Franklin Gothic Medium" panose="020B0603020102020204" pitchFamily="34" charset="0"/>
                <a:ea typeface="+mn-ea"/>
                <a:cs typeface="Arial" panose="020B0604020202020204" pitchFamily="34" charset="0"/>
              </a:defRPr>
            </a:lvl1pPr>
            <a:lvl2pPr marL="457200" indent="0" algn="l" defTabSz="914400" rtl="0" eaLnBrk="1" latinLnBrk="0" hangingPunct="1">
              <a:spcBef>
                <a:spcPts val="600"/>
              </a:spcBef>
              <a:buClr>
                <a:srgbClr val="7F7F7F"/>
              </a:buClr>
              <a:buFont typeface="Franklin Gothic Book" panose="020B0503020102020204" pitchFamily="34" charset="0"/>
              <a:buNone/>
              <a:defRPr sz="21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2pPr>
            <a:lvl3pPr marL="1143000" indent="-182880" algn="l" defTabSz="914400" rtl="0" eaLnBrk="1" latinLnBrk="0" hangingPunct="1">
              <a:spcBef>
                <a:spcPts val="600"/>
              </a:spcBef>
              <a:buClr>
                <a:srgbClr val="7F7F7F"/>
              </a:buClr>
              <a:buFont typeface="Franklin Gothic Book" panose="020B0503020102020204" pitchFamily="34" charset="0"/>
              <a:buChar char="–"/>
              <a:defRPr sz="18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3pPr>
            <a:lvl4pPr marL="1600200" indent="-182880" algn="l" defTabSz="914400" rtl="0" eaLnBrk="1" latinLnBrk="0" hangingPunct="1">
              <a:spcBef>
                <a:spcPts val="600"/>
              </a:spcBef>
              <a:buClr>
                <a:srgbClr val="7F7F7F"/>
              </a:buClr>
              <a:buFont typeface="Franklin Gothic Book" panose="020B0503020102020204" pitchFamily="34" charset="0"/>
              <a:buChar char="–"/>
              <a:defRPr lang="en-US" sz="1800" kern="1200" baseline="0" dirty="0" smtClean="0">
                <a:solidFill>
                  <a:schemeClr val="tx1">
                    <a:lumMod val="90000"/>
                    <a:lumOff val="10000"/>
                  </a:schemeClr>
                </a:solidFill>
                <a:latin typeface="Franklin Gothic Book" panose="020B0503020102020204" pitchFamily="34" charset="0"/>
                <a:ea typeface="+mn-ea"/>
                <a:cs typeface="Arial" panose="020B0604020202020204" pitchFamily="34" charset="0"/>
              </a:defRPr>
            </a:lvl4pPr>
            <a:lvl5pPr marL="1828800" indent="0" algn="l" defTabSz="914400" rtl="0" eaLnBrk="1" latinLnBrk="0" hangingPunct="1">
              <a:spcBef>
                <a:spcPts val="0"/>
              </a:spcBef>
              <a:buFont typeface="Franklin Gothic Book" panose="020B0503020102020204" pitchFamily="34" charset="0"/>
              <a:buNone/>
              <a:defRPr lang="en-US" sz="1800" kern="1200" baseline="0" dirty="0">
                <a:solidFill>
                  <a:schemeClr val="tx1">
                    <a:lumMod val="75000"/>
                    <a:lumOff val="25000"/>
                  </a:schemeClr>
                </a:solidFill>
                <a:latin typeface="Franklin Gothic Book" panose="020B05030201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2"/>
                </a:solidFill>
              </a:rPr>
              <a:t>March 7th, 2019</a:t>
            </a:r>
          </a:p>
          <a:p>
            <a:endParaRPr lang="en-US" sz="1800" b="1" dirty="0">
              <a:solidFill>
                <a:schemeClr val="bg2"/>
              </a:solidFill>
            </a:endParaRPr>
          </a:p>
        </p:txBody>
      </p:sp>
    </p:spTree>
    <p:extLst>
      <p:ext uri="{BB962C8B-B14F-4D97-AF65-F5344CB8AC3E}">
        <p14:creationId xmlns:p14="http://schemas.microsoft.com/office/powerpoint/2010/main" val="4966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B4DE0-969D-48AA-9AC3-8C9F08CC3A7B}"/>
              </a:ext>
            </a:extLst>
          </p:cNvPr>
          <p:cNvSpPr>
            <a:spLocks noGrp="1"/>
          </p:cNvSpPr>
          <p:nvPr>
            <p:ph type="sldNum" sz="quarter" idx="10"/>
          </p:nvPr>
        </p:nvSpPr>
        <p:spPr/>
        <p:txBody>
          <a:bodyPr/>
          <a:lstStyle/>
          <a:p>
            <a:fld id="{A15C5EC1-1BEF-49A0-A8DA-B672C63EDCC2}" type="slidenum">
              <a:rPr lang="en-US" smtClean="0"/>
              <a:t>10</a:t>
            </a:fld>
            <a:endParaRPr lang="en-US" dirty="0"/>
          </a:p>
        </p:txBody>
      </p:sp>
      <p:sp>
        <p:nvSpPr>
          <p:cNvPr id="4" name="Footer Placeholder 3">
            <a:extLst>
              <a:ext uri="{FF2B5EF4-FFF2-40B4-BE49-F238E27FC236}">
                <a16:creationId xmlns:a16="http://schemas.microsoft.com/office/drawing/2014/main" id="{EB9090AF-1231-4FD7-9254-7ACD2DD8EDA4}"/>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6" name="Content Placeholder 2">
            <a:extLst>
              <a:ext uri="{FF2B5EF4-FFF2-40B4-BE49-F238E27FC236}">
                <a16:creationId xmlns:a16="http://schemas.microsoft.com/office/drawing/2014/main" id="{90769169-D7F9-40B6-AF0F-E9B669C922DE}"/>
              </a:ext>
            </a:extLst>
          </p:cNvPr>
          <p:cNvSpPr>
            <a:spLocks noGrp="1"/>
          </p:cNvSpPr>
          <p:nvPr>
            <p:ph sz="quarter" idx="13"/>
          </p:nvPr>
        </p:nvSpPr>
        <p:spPr/>
        <p:txBody>
          <a:bodyPr>
            <a:normAutofit/>
          </a:bodyPr>
          <a:lstStyle/>
          <a:p>
            <a:r>
              <a:rPr lang="en-US" sz="2400" b="1" dirty="0"/>
              <a:t>Property Unoccupied Verification: </a:t>
            </a:r>
            <a:r>
              <a:rPr lang="en-US" sz="2400" dirty="0"/>
              <a:t>Demolition Contractor re-verifies property description and ownership and notifies Tetra Tech of demolition timeline (date demolition is to start and tentative completion date). </a:t>
            </a:r>
          </a:p>
          <a:p>
            <a:pPr lvl="1"/>
            <a:r>
              <a:rPr lang="en-US" sz="2300" dirty="0"/>
              <a:t>Before demolition start date, </a:t>
            </a:r>
            <a:r>
              <a:rPr lang="en-US" sz="2300" u="sng" dirty="0"/>
              <a:t>Demolition Contractor verifies structure is unoccupied. </a:t>
            </a:r>
          </a:p>
          <a:p>
            <a:pPr lvl="1"/>
            <a:r>
              <a:rPr lang="en-US" sz="2300" dirty="0"/>
              <a:t>Tetra Tech will also do a Property Unoccupied Inspection within 24 hours of the scheduled demolition to confirm property vacancy.</a:t>
            </a:r>
          </a:p>
          <a:p>
            <a:pPr marL="0" lvl="0" indent="0">
              <a:buNone/>
            </a:pPr>
            <a:endParaRPr lang="en-US" sz="2400" dirty="0"/>
          </a:p>
          <a:p>
            <a:pPr marL="0" lvl="0" indent="0">
              <a:buNone/>
            </a:pPr>
            <a:endParaRPr lang="en-US" sz="2400" dirty="0"/>
          </a:p>
          <a:p>
            <a:endParaRPr lang="en-US" sz="2400" dirty="0"/>
          </a:p>
          <a:p>
            <a:endParaRPr lang="en-US" sz="2400" dirty="0"/>
          </a:p>
          <a:p>
            <a:endParaRPr lang="en-US" sz="2400" b="1" dirty="0"/>
          </a:p>
        </p:txBody>
      </p:sp>
      <p:sp>
        <p:nvSpPr>
          <p:cNvPr id="7" name="Title 1">
            <a:extLst>
              <a:ext uri="{FF2B5EF4-FFF2-40B4-BE49-F238E27FC236}">
                <a16:creationId xmlns:a16="http://schemas.microsoft.com/office/drawing/2014/main" id="{8FDD89A1-EDB1-461C-BFDA-6B41C00F2D85}"/>
              </a:ext>
            </a:extLst>
          </p:cNvPr>
          <p:cNvSpPr>
            <a:spLocks noGrp="1"/>
          </p:cNvSpPr>
          <p:nvPr>
            <p:ph type="title"/>
          </p:nvPr>
        </p:nvSpPr>
        <p:spPr>
          <a:xfrm>
            <a:off x="457200" y="91758"/>
            <a:ext cx="6096000" cy="639762"/>
          </a:xfrm>
        </p:spPr>
        <p:txBody>
          <a:bodyPr>
            <a:normAutofit/>
          </a:bodyPr>
          <a:lstStyle/>
          <a:p>
            <a:r>
              <a:rPr lang="en-US" sz="2400" dirty="0"/>
              <a:t>Unoccupied Inspection</a:t>
            </a:r>
          </a:p>
        </p:txBody>
      </p:sp>
    </p:spTree>
    <p:extLst>
      <p:ext uri="{BB962C8B-B14F-4D97-AF65-F5344CB8AC3E}">
        <p14:creationId xmlns:p14="http://schemas.microsoft.com/office/powerpoint/2010/main" val="1262424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E5797-115A-4E09-BB6C-CD4848425105}"/>
              </a:ext>
            </a:extLst>
          </p:cNvPr>
          <p:cNvSpPr>
            <a:spLocks noGrp="1"/>
          </p:cNvSpPr>
          <p:nvPr>
            <p:ph type="sldNum" sz="quarter" idx="10"/>
          </p:nvPr>
        </p:nvSpPr>
        <p:spPr/>
        <p:txBody>
          <a:bodyPr/>
          <a:lstStyle/>
          <a:p>
            <a:fld id="{A15C5EC1-1BEF-49A0-A8DA-B672C63EDCC2}" type="slidenum">
              <a:rPr lang="en-US" smtClean="0"/>
              <a:t>11</a:t>
            </a:fld>
            <a:endParaRPr lang="en-US" dirty="0"/>
          </a:p>
        </p:txBody>
      </p:sp>
      <p:sp>
        <p:nvSpPr>
          <p:cNvPr id="4" name="Footer Placeholder 3">
            <a:extLst>
              <a:ext uri="{FF2B5EF4-FFF2-40B4-BE49-F238E27FC236}">
                <a16:creationId xmlns:a16="http://schemas.microsoft.com/office/drawing/2014/main" id="{4B3908A1-A6A4-41CB-8D83-423223A76B5F}"/>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5" name="Content Placeholder 4">
            <a:extLst>
              <a:ext uri="{FF2B5EF4-FFF2-40B4-BE49-F238E27FC236}">
                <a16:creationId xmlns:a16="http://schemas.microsoft.com/office/drawing/2014/main" id="{795E4804-ECBC-4238-8DEB-D759869B9C8E}"/>
              </a:ext>
            </a:extLst>
          </p:cNvPr>
          <p:cNvSpPr>
            <a:spLocks noGrp="1"/>
          </p:cNvSpPr>
          <p:nvPr>
            <p:ph sz="quarter" idx="13"/>
          </p:nvPr>
        </p:nvSpPr>
        <p:spPr/>
        <p:txBody>
          <a:bodyPr/>
          <a:lstStyle/>
          <a:p>
            <a:pPr lvl="0"/>
            <a:r>
              <a:rPr lang="en-US" sz="2400" b="1" dirty="0"/>
              <a:t>Responsibilities: </a:t>
            </a:r>
          </a:p>
          <a:p>
            <a:pPr lvl="1"/>
            <a:r>
              <a:rPr lang="en-US" sz="2300" dirty="0"/>
              <a:t>Demolition Contractor will remove/dispose of asbestos and other hazardous materials per State of South Carolina environmental and EPA requirements. </a:t>
            </a:r>
          </a:p>
          <a:p>
            <a:pPr lvl="1"/>
            <a:r>
              <a:rPr lang="en-US" sz="2300" dirty="0"/>
              <a:t>Demolition Contractor will be responsible for disposing of Household Hazardous Waste items per SC DHEC and EPA regulations.</a:t>
            </a:r>
          </a:p>
          <a:p>
            <a:pPr lvl="1"/>
            <a:r>
              <a:rPr lang="en-US" sz="2300" dirty="0"/>
              <a:t>Demolition Contractor will be responsible for assuming lead-based paint on the property and using lead-based paint safe practices (only for properties built before 1978). </a:t>
            </a:r>
          </a:p>
          <a:p>
            <a:pPr lvl="1"/>
            <a:r>
              <a:rPr lang="en-US" sz="2300" dirty="0"/>
              <a:t>Demolition Contractor will document items transferred to the landfill.</a:t>
            </a:r>
          </a:p>
          <a:p>
            <a:endParaRPr lang="en-US" dirty="0"/>
          </a:p>
        </p:txBody>
      </p:sp>
      <p:sp>
        <p:nvSpPr>
          <p:cNvPr id="6" name="Title 1">
            <a:extLst>
              <a:ext uri="{FF2B5EF4-FFF2-40B4-BE49-F238E27FC236}">
                <a16:creationId xmlns:a16="http://schemas.microsoft.com/office/drawing/2014/main" id="{006EFF92-1453-4092-82DD-5212F444631F}"/>
              </a:ext>
            </a:extLst>
          </p:cNvPr>
          <p:cNvSpPr>
            <a:spLocks noGrp="1"/>
          </p:cNvSpPr>
          <p:nvPr>
            <p:ph type="title"/>
          </p:nvPr>
        </p:nvSpPr>
        <p:spPr>
          <a:xfrm>
            <a:off x="381000" y="203195"/>
            <a:ext cx="6096000" cy="639762"/>
          </a:xfrm>
        </p:spPr>
        <p:txBody>
          <a:bodyPr>
            <a:normAutofit/>
          </a:bodyPr>
          <a:lstStyle/>
          <a:p>
            <a:r>
              <a:rPr lang="en-US" sz="2400" dirty="0"/>
              <a:t>Demolition – Hazardous Materials</a:t>
            </a:r>
          </a:p>
        </p:txBody>
      </p:sp>
    </p:spTree>
    <p:extLst>
      <p:ext uri="{BB962C8B-B14F-4D97-AF65-F5344CB8AC3E}">
        <p14:creationId xmlns:p14="http://schemas.microsoft.com/office/powerpoint/2010/main" val="254385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84DCCC-A39C-4BC9-8446-925E65879C20}"/>
              </a:ext>
            </a:extLst>
          </p:cNvPr>
          <p:cNvSpPr>
            <a:spLocks noGrp="1"/>
          </p:cNvSpPr>
          <p:nvPr>
            <p:ph type="sldNum" sz="quarter" idx="10"/>
          </p:nvPr>
        </p:nvSpPr>
        <p:spPr/>
        <p:txBody>
          <a:bodyPr/>
          <a:lstStyle/>
          <a:p>
            <a:fld id="{A15C5EC1-1BEF-49A0-A8DA-B672C63EDCC2}" type="slidenum">
              <a:rPr lang="en-US" smtClean="0"/>
              <a:t>12</a:t>
            </a:fld>
            <a:endParaRPr lang="en-US" dirty="0"/>
          </a:p>
        </p:txBody>
      </p:sp>
      <p:sp>
        <p:nvSpPr>
          <p:cNvPr id="4" name="Footer Placeholder 3">
            <a:extLst>
              <a:ext uri="{FF2B5EF4-FFF2-40B4-BE49-F238E27FC236}">
                <a16:creationId xmlns:a16="http://schemas.microsoft.com/office/drawing/2014/main" id="{B87B464F-3034-400F-A8EA-20CCF2BC9957}"/>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6" name="Content Placeholder 2">
            <a:extLst>
              <a:ext uri="{FF2B5EF4-FFF2-40B4-BE49-F238E27FC236}">
                <a16:creationId xmlns:a16="http://schemas.microsoft.com/office/drawing/2014/main" id="{D200150A-F838-42BC-814C-B550FA71A91B}"/>
              </a:ext>
            </a:extLst>
          </p:cNvPr>
          <p:cNvSpPr>
            <a:spLocks noGrp="1"/>
          </p:cNvSpPr>
          <p:nvPr>
            <p:ph sz="quarter" idx="13"/>
          </p:nvPr>
        </p:nvSpPr>
        <p:spPr/>
        <p:txBody>
          <a:bodyPr>
            <a:normAutofit/>
          </a:bodyPr>
          <a:lstStyle/>
          <a:p>
            <a:r>
              <a:rPr lang="en-US" sz="2400" dirty="0"/>
              <a:t>Once demolition is complete, Tetra Tech will complete </a:t>
            </a:r>
            <a:r>
              <a:rPr lang="en-US" sz="2400" b="1" dirty="0"/>
              <a:t>Post-Demolition Inspection.</a:t>
            </a:r>
          </a:p>
          <a:p>
            <a:r>
              <a:rPr lang="en-US" sz="2400" dirty="0"/>
              <a:t>In order to pass Post-Demolition Inspection, the following needs to be properly removed from the property:</a:t>
            </a:r>
          </a:p>
          <a:p>
            <a:pPr lvl="1"/>
            <a:r>
              <a:rPr lang="en-US" sz="2300" dirty="0"/>
              <a:t>Any wooden or metal fencing that belonged to that property</a:t>
            </a:r>
          </a:p>
          <a:p>
            <a:pPr lvl="1"/>
            <a:r>
              <a:rPr lang="en-US" sz="2300" dirty="0"/>
              <a:t>Mailboxes</a:t>
            </a:r>
          </a:p>
          <a:p>
            <a:pPr lvl="1"/>
            <a:r>
              <a:rPr lang="en-US" sz="2300" dirty="0"/>
              <a:t>Bricks</a:t>
            </a:r>
          </a:p>
          <a:p>
            <a:pPr lvl="1"/>
            <a:r>
              <a:rPr lang="en-US" sz="2300" dirty="0"/>
              <a:t>All concrete and materials from the former driveway, up to the County road</a:t>
            </a:r>
          </a:p>
          <a:p>
            <a:pPr lvl="1"/>
            <a:r>
              <a:rPr lang="en-US" sz="2300" dirty="0"/>
              <a:t>Any general debris such as glass, wood, metal, </a:t>
            </a:r>
            <a:r>
              <a:rPr lang="en-US" sz="2300" dirty="0" err="1"/>
              <a:t>etc</a:t>
            </a:r>
            <a:endParaRPr lang="en-US" sz="2300" dirty="0"/>
          </a:p>
          <a:p>
            <a:endParaRPr lang="en-US" sz="2400" b="1" dirty="0"/>
          </a:p>
        </p:txBody>
      </p:sp>
      <p:sp>
        <p:nvSpPr>
          <p:cNvPr id="7" name="Title 1">
            <a:extLst>
              <a:ext uri="{FF2B5EF4-FFF2-40B4-BE49-F238E27FC236}">
                <a16:creationId xmlns:a16="http://schemas.microsoft.com/office/drawing/2014/main" id="{63054E6C-F630-4C23-9B0D-6CFEC05C694B}"/>
              </a:ext>
            </a:extLst>
          </p:cNvPr>
          <p:cNvSpPr>
            <a:spLocks noGrp="1"/>
          </p:cNvSpPr>
          <p:nvPr>
            <p:ph type="title"/>
          </p:nvPr>
        </p:nvSpPr>
        <p:spPr>
          <a:xfrm>
            <a:off x="381000" y="203195"/>
            <a:ext cx="6096000" cy="639762"/>
          </a:xfrm>
        </p:spPr>
        <p:txBody>
          <a:bodyPr>
            <a:normAutofit/>
          </a:bodyPr>
          <a:lstStyle/>
          <a:p>
            <a:r>
              <a:rPr lang="en-US" sz="2400" dirty="0"/>
              <a:t>Post Demolition</a:t>
            </a:r>
          </a:p>
        </p:txBody>
      </p:sp>
    </p:spTree>
    <p:extLst>
      <p:ext uri="{BB962C8B-B14F-4D97-AF65-F5344CB8AC3E}">
        <p14:creationId xmlns:p14="http://schemas.microsoft.com/office/powerpoint/2010/main" val="380020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8BCFC9-23C6-41E7-BE7A-7B5B559FB196}"/>
              </a:ext>
            </a:extLst>
          </p:cNvPr>
          <p:cNvSpPr>
            <a:spLocks noGrp="1"/>
          </p:cNvSpPr>
          <p:nvPr>
            <p:ph type="sldNum" sz="quarter" idx="10"/>
          </p:nvPr>
        </p:nvSpPr>
        <p:spPr/>
        <p:txBody>
          <a:bodyPr/>
          <a:lstStyle/>
          <a:p>
            <a:fld id="{A15C5EC1-1BEF-49A0-A8DA-B672C63EDCC2}" type="slidenum">
              <a:rPr lang="en-US" smtClean="0"/>
              <a:t>13</a:t>
            </a:fld>
            <a:endParaRPr lang="en-US" dirty="0"/>
          </a:p>
        </p:txBody>
      </p:sp>
      <p:sp>
        <p:nvSpPr>
          <p:cNvPr id="4" name="Footer Placeholder 3">
            <a:extLst>
              <a:ext uri="{FF2B5EF4-FFF2-40B4-BE49-F238E27FC236}">
                <a16:creationId xmlns:a16="http://schemas.microsoft.com/office/drawing/2014/main" id="{9C01D99C-9D75-4976-9971-8C1CCD824D85}"/>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6" name="Content Placeholder 3">
            <a:extLst>
              <a:ext uri="{FF2B5EF4-FFF2-40B4-BE49-F238E27FC236}">
                <a16:creationId xmlns:a16="http://schemas.microsoft.com/office/drawing/2014/main" id="{37B2775C-4174-409C-8322-CF207A05385D}"/>
              </a:ext>
            </a:extLst>
          </p:cNvPr>
          <p:cNvSpPr>
            <a:spLocks noGrp="1"/>
          </p:cNvSpPr>
          <p:nvPr>
            <p:ph sz="quarter" idx="13"/>
          </p:nvPr>
        </p:nvSpPr>
        <p:spPr/>
        <p:txBody>
          <a:bodyPr>
            <a:normAutofit lnSpcReduction="10000"/>
          </a:bodyPr>
          <a:lstStyle/>
          <a:p>
            <a:pPr lvl="0"/>
            <a:r>
              <a:rPr lang="en-US" sz="2400" dirty="0"/>
              <a:t>Once backfilling and final grade is complete, Tetra Tech will complete </a:t>
            </a:r>
            <a:r>
              <a:rPr lang="en-US" sz="2400" b="1" dirty="0"/>
              <a:t>Post-Lot Clearing and Restoration Inspection.</a:t>
            </a:r>
            <a:r>
              <a:rPr lang="en-US" sz="2400" dirty="0"/>
              <a:t> </a:t>
            </a:r>
          </a:p>
          <a:p>
            <a:pPr lvl="1"/>
            <a:r>
              <a:rPr lang="en-US" sz="2300" dirty="0"/>
              <a:t>Backfill area needs to be clear of all debris prior to backfilling with clean dirt.</a:t>
            </a:r>
          </a:p>
          <a:p>
            <a:pPr lvl="1"/>
            <a:r>
              <a:rPr lang="en-US" sz="2300" dirty="0"/>
              <a:t>The entire lot needs to be graded properly (ensure the previous driveway area is filled with dirt and graded to the surrounding lot)</a:t>
            </a:r>
          </a:p>
          <a:p>
            <a:pPr lvl="1"/>
            <a:r>
              <a:rPr lang="en-US" sz="2300" dirty="0"/>
              <a:t>Seeding needs to be complete</a:t>
            </a:r>
          </a:p>
          <a:p>
            <a:pPr lvl="0"/>
            <a:r>
              <a:rPr lang="en-US" sz="2400" dirty="0"/>
              <a:t>Tetra Tech visually re-inspects site within 60 days of completion of backfill for </a:t>
            </a:r>
            <a:r>
              <a:rPr lang="en-US" sz="2400" b="1" dirty="0"/>
              <a:t>60 Day Post-Lot Clearing and Restoration Inspection. </a:t>
            </a:r>
          </a:p>
          <a:p>
            <a:pPr lvl="1"/>
            <a:r>
              <a:rPr lang="en-US" sz="2300" dirty="0"/>
              <a:t>Goal is to ensure that the soils have not sunken, and if required, the Demolition Contractor shall return to stabilize.</a:t>
            </a:r>
          </a:p>
          <a:p>
            <a:endParaRPr lang="en-US" dirty="0"/>
          </a:p>
        </p:txBody>
      </p:sp>
      <p:sp>
        <p:nvSpPr>
          <p:cNvPr id="7" name="Title 2">
            <a:extLst>
              <a:ext uri="{FF2B5EF4-FFF2-40B4-BE49-F238E27FC236}">
                <a16:creationId xmlns:a16="http://schemas.microsoft.com/office/drawing/2014/main" id="{1D326AE1-9847-43FB-89D3-C939498CFACB}"/>
              </a:ext>
            </a:extLst>
          </p:cNvPr>
          <p:cNvSpPr>
            <a:spLocks noGrp="1"/>
          </p:cNvSpPr>
          <p:nvPr>
            <p:ph type="title"/>
          </p:nvPr>
        </p:nvSpPr>
        <p:spPr>
          <a:xfrm>
            <a:off x="457200" y="203194"/>
            <a:ext cx="6096000" cy="639762"/>
          </a:xfrm>
        </p:spPr>
        <p:txBody>
          <a:bodyPr>
            <a:normAutofit/>
          </a:bodyPr>
          <a:lstStyle/>
          <a:p>
            <a:r>
              <a:rPr lang="en-US" sz="2400" dirty="0"/>
              <a:t>Lot Clearing</a:t>
            </a:r>
          </a:p>
        </p:txBody>
      </p:sp>
    </p:spTree>
    <p:extLst>
      <p:ext uri="{BB962C8B-B14F-4D97-AF65-F5344CB8AC3E}">
        <p14:creationId xmlns:p14="http://schemas.microsoft.com/office/powerpoint/2010/main" val="88386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7759D8-FB2C-49D6-A467-31144367079F}"/>
              </a:ext>
            </a:extLst>
          </p:cNvPr>
          <p:cNvSpPr>
            <a:spLocks noGrp="1"/>
          </p:cNvSpPr>
          <p:nvPr>
            <p:ph type="sldNum" sz="quarter" idx="10"/>
          </p:nvPr>
        </p:nvSpPr>
        <p:spPr/>
        <p:txBody>
          <a:bodyPr/>
          <a:lstStyle/>
          <a:p>
            <a:fld id="{A15C5EC1-1BEF-49A0-A8DA-B672C63EDCC2}" type="slidenum">
              <a:rPr lang="en-US" smtClean="0"/>
              <a:t>14</a:t>
            </a:fld>
            <a:endParaRPr lang="en-US" dirty="0"/>
          </a:p>
        </p:txBody>
      </p:sp>
      <p:sp>
        <p:nvSpPr>
          <p:cNvPr id="4" name="Footer Placeholder 3">
            <a:extLst>
              <a:ext uri="{FF2B5EF4-FFF2-40B4-BE49-F238E27FC236}">
                <a16:creationId xmlns:a16="http://schemas.microsoft.com/office/drawing/2014/main" id="{D7012A20-D8FB-42DB-8E8D-7E8AB3A70E0F}"/>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6" name="Content Placeholder 4">
            <a:extLst>
              <a:ext uri="{FF2B5EF4-FFF2-40B4-BE49-F238E27FC236}">
                <a16:creationId xmlns:a16="http://schemas.microsoft.com/office/drawing/2014/main" id="{E7922DE6-8192-4B79-AC13-A4BB37B18E74}"/>
              </a:ext>
            </a:extLst>
          </p:cNvPr>
          <p:cNvSpPr>
            <a:spLocks noGrp="1"/>
          </p:cNvSpPr>
          <p:nvPr>
            <p:ph sz="quarter" idx="13"/>
          </p:nvPr>
        </p:nvSpPr>
        <p:spPr/>
        <p:txBody>
          <a:bodyPr>
            <a:normAutofit/>
          </a:bodyPr>
          <a:lstStyle/>
          <a:p>
            <a:r>
              <a:rPr lang="en-US" sz="2400" dirty="0"/>
              <a:t>Pre-Asbestos Abatement Inspection (if applicable)</a:t>
            </a:r>
          </a:p>
          <a:p>
            <a:r>
              <a:rPr lang="en-US" sz="2400" dirty="0"/>
              <a:t>Pre-Demolition Inspection</a:t>
            </a:r>
          </a:p>
          <a:p>
            <a:r>
              <a:rPr lang="en-US" sz="2400" dirty="0"/>
              <a:t>Property Unoccupied Verification Inspection</a:t>
            </a:r>
          </a:p>
          <a:p>
            <a:r>
              <a:rPr lang="en-US" sz="2400" dirty="0"/>
              <a:t>Post-Demolition Inspection</a:t>
            </a:r>
          </a:p>
          <a:p>
            <a:r>
              <a:rPr lang="en-US" sz="2400" dirty="0"/>
              <a:t>Post-Lot Clearing and Restoration Inspection</a:t>
            </a:r>
          </a:p>
          <a:p>
            <a:r>
              <a:rPr lang="en-US" sz="2400" dirty="0"/>
              <a:t>60-Day Post-Lot Clearing and Restoration Inspection</a:t>
            </a:r>
          </a:p>
        </p:txBody>
      </p:sp>
      <p:sp>
        <p:nvSpPr>
          <p:cNvPr id="7" name="Title 2">
            <a:extLst>
              <a:ext uri="{FF2B5EF4-FFF2-40B4-BE49-F238E27FC236}">
                <a16:creationId xmlns:a16="http://schemas.microsoft.com/office/drawing/2014/main" id="{4DC1467A-99A5-4E9B-870E-2B984F7E65C8}"/>
              </a:ext>
            </a:extLst>
          </p:cNvPr>
          <p:cNvSpPr>
            <a:spLocks noGrp="1"/>
          </p:cNvSpPr>
          <p:nvPr>
            <p:ph type="title"/>
          </p:nvPr>
        </p:nvSpPr>
        <p:spPr/>
        <p:txBody>
          <a:bodyPr>
            <a:normAutofit/>
          </a:bodyPr>
          <a:lstStyle/>
          <a:p>
            <a:r>
              <a:rPr lang="en-US" sz="2400" dirty="0"/>
              <a:t>Complete List of Tetra Tech Inspections</a:t>
            </a:r>
          </a:p>
        </p:txBody>
      </p:sp>
    </p:spTree>
    <p:extLst>
      <p:ext uri="{BB962C8B-B14F-4D97-AF65-F5344CB8AC3E}">
        <p14:creationId xmlns:p14="http://schemas.microsoft.com/office/powerpoint/2010/main" val="301427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2DD9C-B87E-467D-B8D4-6FA971C66543}"/>
              </a:ext>
            </a:extLst>
          </p:cNvPr>
          <p:cNvSpPr>
            <a:spLocks noGrp="1"/>
          </p:cNvSpPr>
          <p:nvPr>
            <p:ph type="sldNum" sz="quarter" idx="10"/>
          </p:nvPr>
        </p:nvSpPr>
        <p:spPr/>
        <p:txBody>
          <a:bodyPr/>
          <a:lstStyle/>
          <a:p>
            <a:fld id="{A15C5EC1-1BEF-49A0-A8DA-B672C63EDCC2}" type="slidenum">
              <a:rPr lang="en-US" smtClean="0"/>
              <a:t>15</a:t>
            </a:fld>
            <a:endParaRPr lang="en-US" dirty="0"/>
          </a:p>
        </p:txBody>
      </p:sp>
      <p:sp>
        <p:nvSpPr>
          <p:cNvPr id="3" name="Title 2">
            <a:extLst>
              <a:ext uri="{FF2B5EF4-FFF2-40B4-BE49-F238E27FC236}">
                <a16:creationId xmlns:a16="http://schemas.microsoft.com/office/drawing/2014/main" id="{23C62CA1-96B8-4D33-BA65-87C59D50C28F}"/>
              </a:ext>
            </a:extLst>
          </p:cNvPr>
          <p:cNvSpPr>
            <a:spLocks noGrp="1"/>
          </p:cNvSpPr>
          <p:nvPr>
            <p:ph type="title"/>
          </p:nvPr>
        </p:nvSpPr>
        <p:spPr>
          <a:xfrm>
            <a:off x="457200" y="203194"/>
            <a:ext cx="6096000" cy="639762"/>
          </a:xfrm>
        </p:spPr>
        <p:txBody>
          <a:bodyPr>
            <a:normAutofit/>
          </a:bodyPr>
          <a:lstStyle/>
          <a:p>
            <a:r>
              <a:rPr lang="en-US" sz="2400" dirty="0"/>
              <a:t>Program Documentation</a:t>
            </a:r>
          </a:p>
        </p:txBody>
      </p:sp>
      <p:sp>
        <p:nvSpPr>
          <p:cNvPr id="4" name="Footer Placeholder 3">
            <a:extLst>
              <a:ext uri="{FF2B5EF4-FFF2-40B4-BE49-F238E27FC236}">
                <a16:creationId xmlns:a16="http://schemas.microsoft.com/office/drawing/2014/main" id="{3A4B2ED5-2D0D-4015-AF12-1252A8944D11}"/>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sp>
        <p:nvSpPr>
          <p:cNvPr id="6" name="Content Placeholder 2">
            <a:extLst>
              <a:ext uri="{FF2B5EF4-FFF2-40B4-BE49-F238E27FC236}">
                <a16:creationId xmlns:a16="http://schemas.microsoft.com/office/drawing/2014/main" id="{AF342848-3034-4507-9D47-A56267C4E1E4}"/>
              </a:ext>
            </a:extLst>
          </p:cNvPr>
          <p:cNvSpPr>
            <a:spLocks noGrp="1"/>
          </p:cNvSpPr>
          <p:nvPr>
            <p:ph sz="quarter" idx="13"/>
          </p:nvPr>
        </p:nvSpPr>
        <p:spPr>
          <a:xfrm>
            <a:off x="228600" y="1051560"/>
            <a:ext cx="8229600" cy="4754880"/>
          </a:xfrm>
        </p:spPr>
        <p:txBody>
          <a:bodyPr>
            <a:normAutofit lnSpcReduction="10000"/>
          </a:bodyPr>
          <a:lstStyle/>
          <a:p>
            <a:pPr marL="0" indent="0">
              <a:buNone/>
            </a:pPr>
            <a:endParaRPr lang="en-US" sz="2300" dirty="0"/>
          </a:p>
          <a:p>
            <a:pPr lvl="0"/>
            <a:r>
              <a:rPr lang="en-US" sz="2300" dirty="0"/>
              <a:t>The this program requires that all demolition related-files be captured and retained. Tetra Tech maintains all program files which will contain the required documentation. </a:t>
            </a:r>
          </a:p>
          <a:p>
            <a:pPr lvl="1"/>
            <a:r>
              <a:rPr lang="en-US" sz="2300" dirty="0"/>
              <a:t>This file will contain photo-documentation of the process before, during, and post-demolition.</a:t>
            </a:r>
          </a:p>
          <a:p>
            <a:pPr lvl="1"/>
            <a:endParaRPr lang="en-US" sz="2300" dirty="0"/>
          </a:p>
          <a:p>
            <a:r>
              <a:rPr lang="en-US" sz="2375" dirty="0"/>
              <a:t>The demolition contractor will be responsible for submitting the load tickets/landfill manifests to account for debris removed from the property. If any asbestos debris was removed, or HHW items, the demolition contractor will also need to submit the hazardous waste load tickets/landfill manifests. </a:t>
            </a:r>
            <a:endParaRPr lang="en-US" sz="2300" b="1" dirty="0"/>
          </a:p>
        </p:txBody>
      </p:sp>
    </p:spTree>
    <p:extLst>
      <p:ext uri="{BB962C8B-B14F-4D97-AF65-F5344CB8AC3E}">
        <p14:creationId xmlns:p14="http://schemas.microsoft.com/office/powerpoint/2010/main" val="258920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CF2BD-D582-416B-A0A8-A91C35DDCCA3}"/>
              </a:ext>
            </a:extLst>
          </p:cNvPr>
          <p:cNvSpPr>
            <a:spLocks noGrp="1"/>
          </p:cNvSpPr>
          <p:nvPr>
            <p:ph type="sldNum" sz="quarter" idx="10"/>
          </p:nvPr>
        </p:nvSpPr>
        <p:spPr/>
        <p:txBody>
          <a:bodyPr/>
          <a:lstStyle/>
          <a:p>
            <a:fld id="{A15C5EC1-1BEF-49A0-A8DA-B672C63EDCC2}" type="slidenum">
              <a:rPr lang="en-US" smtClean="0"/>
              <a:t>16</a:t>
            </a:fld>
            <a:endParaRPr lang="en-US" dirty="0"/>
          </a:p>
        </p:txBody>
      </p:sp>
      <p:sp>
        <p:nvSpPr>
          <p:cNvPr id="3" name="Title 2">
            <a:extLst>
              <a:ext uri="{FF2B5EF4-FFF2-40B4-BE49-F238E27FC236}">
                <a16:creationId xmlns:a16="http://schemas.microsoft.com/office/drawing/2014/main" id="{D5FE8B0C-2FA4-46C5-8525-92B89C59C3C3}"/>
              </a:ext>
            </a:extLst>
          </p:cNvPr>
          <p:cNvSpPr>
            <a:spLocks noGrp="1"/>
          </p:cNvSpPr>
          <p:nvPr>
            <p:ph type="title"/>
          </p:nvPr>
        </p:nvSpPr>
        <p:spPr>
          <a:xfrm>
            <a:off x="195943" y="122238"/>
            <a:ext cx="6096000" cy="639762"/>
          </a:xfrm>
        </p:spPr>
        <p:txBody>
          <a:bodyPr>
            <a:normAutofit/>
          </a:bodyPr>
          <a:lstStyle/>
          <a:p>
            <a:r>
              <a:rPr lang="en-US" sz="2400" dirty="0"/>
              <a:t>Questions?</a:t>
            </a:r>
          </a:p>
        </p:txBody>
      </p:sp>
      <p:sp>
        <p:nvSpPr>
          <p:cNvPr id="4" name="Footer Placeholder 3">
            <a:extLst>
              <a:ext uri="{FF2B5EF4-FFF2-40B4-BE49-F238E27FC236}">
                <a16:creationId xmlns:a16="http://schemas.microsoft.com/office/drawing/2014/main" id="{2F2B13A1-96A6-46B4-85AD-63CA83A50678}"/>
              </a:ext>
            </a:extLst>
          </p:cNvPr>
          <p:cNvSpPr>
            <a:spLocks noGrp="1"/>
          </p:cNvSpPr>
          <p:nvPr>
            <p:ph type="ftr" sz="quarter" idx="4294967295"/>
          </p:nvPr>
        </p:nvSpPr>
        <p:spPr>
          <a:xfrm>
            <a:off x="457200" y="6544005"/>
            <a:ext cx="3086100" cy="313994"/>
          </a:xfrm>
          <a:prstGeom prst="rect">
            <a:avLst/>
          </a:prstGeom>
        </p:spPr>
        <p:txBody>
          <a:bodyPr/>
          <a:lstStyle/>
          <a:p>
            <a:r>
              <a:rPr lang="en-US"/>
              <a:t>GC Coordination Meeting</a:t>
            </a:r>
            <a:endParaRPr lang="en-US" dirty="0"/>
          </a:p>
        </p:txBody>
      </p:sp>
      <p:pic>
        <p:nvPicPr>
          <p:cNvPr id="6" name="Picture 4" descr="MPj03155980000[1]">
            <a:extLst>
              <a:ext uri="{FF2B5EF4-FFF2-40B4-BE49-F238E27FC236}">
                <a16:creationId xmlns:a16="http://schemas.microsoft.com/office/drawing/2014/main" id="{854DAF78-694A-44D1-BFA1-F3FD6850134D}"/>
              </a:ext>
            </a:extLst>
          </p:cNvPr>
          <p:cNvPicPr>
            <a:picLocks noGrp="1" noChangeAspect="1" noChangeArrowheads="1"/>
          </p:cNvPicPr>
          <p:nvPr>
            <p:ph sz="quarter" idx="13"/>
          </p:nvPr>
        </p:nvPicPr>
        <p:blipFill>
          <a:blip r:embed="rId2" cstate="print">
            <a:lum bright="24000" contrast="-30000"/>
            <a:grayscl/>
          </a:blip>
          <a:srcRect/>
          <a:stretch>
            <a:fillRect/>
          </a:stretch>
        </p:blipFill>
        <p:spPr bwMode="auto">
          <a:xfrm>
            <a:off x="-1" y="1262742"/>
            <a:ext cx="9144001" cy="5289151"/>
          </a:xfrm>
          <a:prstGeom prst="rect">
            <a:avLst/>
          </a:prstGeom>
          <a:noFill/>
          <a:ln w="9525">
            <a:noFill/>
            <a:miter lim="800000"/>
            <a:headEnd/>
            <a:tailEnd/>
          </a:ln>
        </p:spPr>
      </p:pic>
    </p:spTree>
    <p:extLst>
      <p:ext uri="{BB962C8B-B14F-4D97-AF65-F5344CB8AC3E}">
        <p14:creationId xmlns:p14="http://schemas.microsoft.com/office/powerpoint/2010/main" val="13488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2</a:t>
            </a:fld>
            <a:endParaRPr lang="en-US" dirty="0">
              <a:solidFill>
                <a:prstClr val="white"/>
              </a:solidFill>
            </a:endParaRPr>
          </a:p>
        </p:txBody>
      </p:sp>
      <p:sp>
        <p:nvSpPr>
          <p:cNvPr id="2" name="Title 1"/>
          <p:cNvSpPr>
            <a:spLocks noGrp="1"/>
          </p:cNvSpPr>
          <p:nvPr>
            <p:ph type="title"/>
          </p:nvPr>
        </p:nvSpPr>
        <p:spPr>
          <a:xfrm>
            <a:off x="1314450" y="914400"/>
            <a:ext cx="4743450" cy="479822"/>
          </a:xfrm>
        </p:spPr>
        <p:txBody>
          <a:bodyPr/>
          <a:lstStyle/>
          <a:p>
            <a:r>
              <a:rPr lang="en-US" dirty="0"/>
              <a:t>Agenda Overview</a:t>
            </a:r>
          </a:p>
        </p:txBody>
      </p:sp>
      <p:sp>
        <p:nvSpPr>
          <p:cNvPr id="3" name="Content Placeholder 2"/>
          <p:cNvSpPr>
            <a:spLocks noGrp="1"/>
          </p:cNvSpPr>
          <p:nvPr>
            <p:ph idx="11"/>
          </p:nvPr>
        </p:nvSpPr>
        <p:spPr>
          <a:xfrm>
            <a:off x="496490" y="1459523"/>
            <a:ext cx="6093619" cy="4114800"/>
          </a:xfrm>
        </p:spPr>
        <p:txBody>
          <a:bodyPr>
            <a:normAutofit/>
          </a:bodyPr>
          <a:lstStyle/>
          <a:p>
            <a:r>
              <a:rPr lang="en-US" sz="2400" b="1" dirty="0"/>
              <a:t>Staffing</a:t>
            </a:r>
          </a:p>
          <a:p>
            <a:r>
              <a:rPr lang="en-US" sz="2400" b="1" dirty="0"/>
              <a:t>Phases of the Demo process </a:t>
            </a:r>
          </a:p>
          <a:p>
            <a:pPr lvl="1"/>
            <a:r>
              <a:rPr lang="en-US" sz="2400" b="1" dirty="0"/>
              <a:t>Pre-Demolition</a:t>
            </a:r>
          </a:p>
          <a:p>
            <a:pPr lvl="1"/>
            <a:r>
              <a:rPr lang="en-US" sz="2400" b="1" dirty="0"/>
              <a:t>Demolition</a:t>
            </a:r>
          </a:p>
          <a:p>
            <a:pPr lvl="1"/>
            <a:r>
              <a:rPr lang="en-US" sz="2400" b="1" dirty="0"/>
              <a:t>Post-Demolition</a:t>
            </a:r>
          </a:p>
          <a:p>
            <a:pPr lvl="1"/>
            <a:r>
              <a:rPr lang="en-US" sz="2400" b="1" dirty="0"/>
              <a:t>Documentation </a:t>
            </a:r>
          </a:p>
          <a:p>
            <a:r>
              <a:rPr lang="en-US" sz="2400" b="1" dirty="0"/>
              <a:t>GC Questions</a:t>
            </a:r>
          </a:p>
        </p:txBody>
      </p:sp>
      <p:sp>
        <p:nvSpPr>
          <p:cNvPr id="7" name="Title 1">
            <a:extLst>
              <a:ext uri="{FF2B5EF4-FFF2-40B4-BE49-F238E27FC236}">
                <a16:creationId xmlns:a16="http://schemas.microsoft.com/office/drawing/2014/main" id="{18DCC78D-B433-4F3D-B89D-4FF98989D78F}"/>
              </a:ext>
            </a:extLst>
          </p:cNvPr>
          <p:cNvSpPr txBox="1">
            <a:spLocks/>
          </p:cNvSpPr>
          <p:nvPr/>
        </p:nvSpPr>
        <p:spPr>
          <a:xfrm>
            <a:off x="228600" y="76200"/>
            <a:ext cx="6324600" cy="639762"/>
          </a:xfrm>
          <a:prstGeom prst="rect">
            <a:avLst/>
          </a:prstGeom>
        </p:spPr>
        <p:txBody>
          <a:bodyPr vert="horz" lIns="91440" tIns="45720" rIns="91440" bIns="45720" rtlCol="0" anchor="b">
            <a:normAutofit/>
          </a:bodyPr>
          <a:lst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a:lstStyle>
          <a:p>
            <a:r>
              <a:rPr lang="en-US" sz="2400" dirty="0"/>
              <a:t>Agenda Overview</a:t>
            </a:r>
          </a:p>
        </p:txBody>
      </p:sp>
    </p:spTree>
    <p:extLst>
      <p:ext uri="{BB962C8B-B14F-4D97-AF65-F5344CB8AC3E}">
        <p14:creationId xmlns:p14="http://schemas.microsoft.com/office/powerpoint/2010/main" val="230489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3</a:t>
            </a:fld>
            <a:endParaRPr lang="en-US" dirty="0">
              <a:solidFill>
                <a:prstClr val="white"/>
              </a:solidFill>
            </a:endParaRPr>
          </a:p>
        </p:txBody>
      </p:sp>
      <p:sp>
        <p:nvSpPr>
          <p:cNvPr id="3" name="Content Placeholder 2"/>
          <p:cNvSpPr>
            <a:spLocks noGrp="1"/>
          </p:cNvSpPr>
          <p:nvPr>
            <p:ph idx="11"/>
          </p:nvPr>
        </p:nvSpPr>
        <p:spPr>
          <a:xfrm>
            <a:off x="0" y="1371600"/>
            <a:ext cx="8893629" cy="4114800"/>
          </a:xfrm>
        </p:spPr>
        <p:txBody>
          <a:bodyPr>
            <a:normAutofit/>
          </a:bodyPr>
          <a:lstStyle/>
          <a:p>
            <a:pPr lvl="1"/>
            <a:r>
              <a:rPr lang="en-US" sz="2400" b="1" dirty="0"/>
              <a:t>Mike King (Richland County, Local Disaster Recovery Manager)</a:t>
            </a:r>
          </a:p>
          <a:p>
            <a:pPr lvl="1"/>
            <a:r>
              <a:rPr lang="en-US" sz="2400" b="1" dirty="0"/>
              <a:t>Patricia Rock (Richland County, CDBG-DR-Procurement Specialist)</a:t>
            </a:r>
          </a:p>
          <a:p>
            <a:pPr lvl="1"/>
            <a:r>
              <a:rPr lang="en-US" sz="2400" b="1" dirty="0"/>
              <a:t>Donna </a:t>
            </a:r>
            <a:r>
              <a:rPr lang="en-US" sz="2400" b="1" dirty="0" err="1"/>
              <a:t>Overton-Brown</a:t>
            </a:r>
            <a:r>
              <a:rPr lang="en-US" sz="2400" b="1" dirty="0"/>
              <a:t> (Richland County, Emergency Planner)</a:t>
            </a:r>
          </a:p>
          <a:p>
            <a:pPr lvl="1"/>
            <a:r>
              <a:rPr lang="en-US" sz="2400" b="1" dirty="0"/>
              <a:t>Michela Schildts (Tetra Tech, Program Support)</a:t>
            </a:r>
          </a:p>
          <a:p>
            <a:pPr lvl="1"/>
            <a:r>
              <a:rPr lang="en-US" sz="2400" b="1" dirty="0"/>
              <a:t>Lauren Dozier (Tetra Tech, Program Manager)</a:t>
            </a:r>
          </a:p>
          <a:p>
            <a:pPr lvl="1"/>
            <a:r>
              <a:rPr lang="en-US" sz="2400" b="1" dirty="0"/>
              <a:t>Gregg Culler (Tetra Tech, Field Inspector)</a:t>
            </a:r>
          </a:p>
          <a:p>
            <a:pPr lvl="1"/>
            <a:r>
              <a:rPr lang="en-US" sz="2400" b="1" dirty="0"/>
              <a:t>Mariah GoodwinAmos (Tetra Tech, Program Support)</a:t>
            </a:r>
          </a:p>
          <a:p>
            <a:pPr marL="377190" lvl="1" indent="0">
              <a:buNone/>
            </a:pPr>
            <a:endParaRPr lang="en-US" sz="2400" b="1" dirty="0"/>
          </a:p>
        </p:txBody>
      </p:sp>
      <p:sp>
        <p:nvSpPr>
          <p:cNvPr id="7" name="Title 1">
            <a:extLst>
              <a:ext uri="{FF2B5EF4-FFF2-40B4-BE49-F238E27FC236}">
                <a16:creationId xmlns:a16="http://schemas.microsoft.com/office/drawing/2014/main" id="{D6D8864A-0944-434E-A4E7-B297301A4CD1}"/>
              </a:ext>
            </a:extLst>
          </p:cNvPr>
          <p:cNvSpPr txBox="1">
            <a:spLocks/>
          </p:cNvSpPr>
          <p:nvPr/>
        </p:nvSpPr>
        <p:spPr>
          <a:xfrm>
            <a:off x="228600" y="76200"/>
            <a:ext cx="6324600" cy="639762"/>
          </a:xfrm>
          <a:prstGeom prst="rect">
            <a:avLst/>
          </a:prstGeom>
        </p:spPr>
        <p:txBody>
          <a:bodyPr vert="horz" lIns="91440" tIns="45720" rIns="91440" bIns="45720" rtlCol="0" anchor="b">
            <a:normAutofit/>
          </a:bodyPr>
          <a:lst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a:lstStyle>
          <a:p>
            <a:r>
              <a:rPr lang="en-US" sz="2400" dirty="0"/>
              <a:t>Program Staffing</a:t>
            </a:r>
          </a:p>
        </p:txBody>
      </p:sp>
    </p:spTree>
    <p:extLst>
      <p:ext uri="{BB962C8B-B14F-4D97-AF65-F5344CB8AC3E}">
        <p14:creationId xmlns:p14="http://schemas.microsoft.com/office/powerpoint/2010/main" val="80880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4</a:t>
            </a:fld>
            <a:endParaRPr lang="en-US" dirty="0">
              <a:solidFill>
                <a:prstClr val="white"/>
              </a:solidFill>
            </a:endParaRPr>
          </a:p>
        </p:txBody>
      </p:sp>
      <p:sp>
        <p:nvSpPr>
          <p:cNvPr id="2" name="Title 1"/>
          <p:cNvSpPr>
            <a:spLocks noGrp="1"/>
          </p:cNvSpPr>
          <p:nvPr>
            <p:ph type="title"/>
          </p:nvPr>
        </p:nvSpPr>
        <p:spPr>
          <a:xfrm>
            <a:off x="1314450" y="914400"/>
            <a:ext cx="4743450" cy="479822"/>
          </a:xfrm>
        </p:spPr>
        <p:txBody>
          <a:bodyPr/>
          <a:lstStyle/>
          <a:p>
            <a:r>
              <a:rPr lang="en-US" dirty="0"/>
              <a:t>Agenda Overview</a:t>
            </a:r>
          </a:p>
        </p:txBody>
      </p:sp>
      <p:sp>
        <p:nvSpPr>
          <p:cNvPr id="3" name="Content Placeholder 2"/>
          <p:cNvSpPr>
            <a:spLocks noGrp="1"/>
          </p:cNvSpPr>
          <p:nvPr>
            <p:ph idx="11"/>
          </p:nvPr>
        </p:nvSpPr>
        <p:spPr>
          <a:xfrm>
            <a:off x="457200" y="1394222"/>
            <a:ext cx="7478486" cy="4114800"/>
          </a:xfrm>
        </p:spPr>
        <p:txBody>
          <a:bodyPr>
            <a:normAutofit/>
          </a:bodyPr>
          <a:lstStyle/>
          <a:p>
            <a:r>
              <a:rPr lang="en-US" sz="2400" b="1" dirty="0">
                <a:solidFill>
                  <a:schemeClr val="tx1"/>
                </a:solidFill>
              </a:rPr>
              <a:t>Demolition Contractor Verifications &amp; NTP: </a:t>
            </a:r>
            <a:r>
              <a:rPr lang="en-US" sz="2400" dirty="0">
                <a:solidFill>
                  <a:schemeClr val="tx1"/>
                </a:solidFill>
              </a:rPr>
              <a:t>The County issued an Intent to Award. After the 10-day protest period is over a Notice to Proceed will be issued from the County,  and the Contractor can legally enter the site. </a:t>
            </a:r>
          </a:p>
          <a:p>
            <a:endParaRPr lang="en-US" sz="2400" dirty="0">
              <a:solidFill>
                <a:schemeClr val="tx1"/>
              </a:solidFill>
            </a:endParaRPr>
          </a:p>
          <a:p>
            <a:r>
              <a:rPr lang="en-US" sz="2400" b="1" dirty="0">
                <a:solidFill>
                  <a:schemeClr val="tx1"/>
                </a:solidFill>
              </a:rPr>
              <a:t>Contractor Timeline: </a:t>
            </a:r>
            <a:r>
              <a:rPr lang="en-US" sz="2300" dirty="0">
                <a:solidFill>
                  <a:schemeClr val="tx1"/>
                </a:solidFill>
              </a:rPr>
              <a:t>From time of executed NTP, the Demolition Contractor will have </a:t>
            </a:r>
            <a:r>
              <a:rPr lang="en-US" sz="2300" u="sng" dirty="0">
                <a:solidFill>
                  <a:schemeClr val="tx1"/>
                </a:solidFill>
              </a:rPr>
              <a:t>45 days </a:t>
            </a:r>
            <a:r>
              <a:rPr lang="en-US" sz="2300" dirty="0">
                <a:solidFill>
                  <a:schemeClr val="tx1"/>
                </a:solidFill>
              </a:rPr>
              <a:t>to complete asbestos abatement, demolition, and lot restoration. </a:t>
            </a:r>
          </a:p>
        </p:txBody>
      </p:sp>
      <p:sp>
        <p:nvSpPr>
          <p:cNvPr id="7" name="Title 1">
            <a:extLst>
              <a:ext uri="{FF2B5EF4-FFF2-40B4-BE49-F238E27FC236}">
                <a16:creationId xmlns:a16="http://schemas.microsoft.com/office/drawing/2014/main" id="{A7E906A0-E3C9-4AC1-B008-28CCFD3606EC}"/>
              </a:ext>
            </a:extLst>
          </p:cNvPr>
          <p:cNvSpPr txBox="1">
            <a:spLocks/>
          </p:cNvSpPr>
          <p:nvPr/>
        </p:nvSpPr>
        <p:spPr>
          <a:xfrm>
            <a:off x="228600" y="129354"/>
            <a:ext cx="6324600" cy="639762"/>
          </a:xfrm>
          <a:prstGeom prst="rect">
            <a:avLst/>
          </a:prstGeom>
        </p:spPr>
        <p:txBody>
          <a:bodyPr vert="horz" lIns="91440" tIns="45720" rIns="91440" bIns="45720" rtlCol="0" anchor="b">
            <a:normAutofit/>
          </a:bodyPr>
          <a:lst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a:lstStyle>
          <a:p>
            <a:r>
              <a:rPr lang="en-US" sz="2400" dirty="0"/>
              <a:t>NTP and Timeline</a:t>
            </a:r>
          </a:p>
        </p:txBody>
      </p:sp>
    </p:spTree>
    <p:extLst>
      <p:ext uri="{BB962C8B-B14F-4D97-AF65-F5344CB8AC3E}">
        <p14:creationId xmlns:p14="http://schemas.microsoft.com/office/powerpoint/2010/main" val="231323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5</a:t>
            </a:fld>
            <a:endParaRPr lang="en-US" dirty="0">
              <a:solidFill>
                <a:prstClr val="white"/>
              </a:solidFill>
            </a:endParaRPr>
          </a:p>
        </p:txBody>
      </p:sp>
      <p:sp>
        <p:nvSpPr>
          <p:cNvPr id="2" name="Title 1"/>
          <p:cNvSpPr>
            <a:spLocks noGrp="1"/>
          </p:cNvSpPr>
          <p:nvPr>
            <p:ph type="title"/>
          </p:nvPr>
        </p:nvSpPr>
        <p:spPr>
          <a:xfrm>
            <a:off x="1314450" y="914400"/>
            <a:ext cx="4743450" cy="479822"/>
          </a:xfrm>
        </p:spPr>
        <p:txBody>
          <a:bodyPr/>
          <a:lstStyle/>
          <a:p>
            <a:r>
              <a:rPr lang="en-US" dirty="0"/>
              <a:t>Agenda Overview</a:t>
            </a:r>
          </a:p>
        </p:txBody>
      </p:sp>
      <p:sp>
        <p:nvSpPr>
          <p:cNvPr id="8" name="Content Placeholder 2">
            <a:extLst>
              <a:ext uri="{FF2B5EF4-FFF2-40B4-BE49-F238E27FC236}">
                <a16:creationId xmlns:a16="http://schemas.microsoft.com/office/drawing/2014/main" id="{276BF8A3-AA5C-4DAC-9B71-BEB4424D34F9}"/>
              </a:ext>
            </a:extLst>
          </p:cNvPr>
          <p:cNvSpPr txBox="1">
            <a:spLocks/>
          </p:cNvSpPr>
          <p:nvPr/>
        </p:nvSpPr>
        <p:spPr>
          <a:xfrm>
            <a:off x="142874" y="685800"/>
            <a:ext cx="7858125" cy="5486400"/>
          </a:xfrm>
          <a:prstGeom prst="rect">
            <a:avLst/>
          </a:prstGeom>
        </p:spPr>
        <p:txBody>
          <a:bodyPr>
            <a:normAutofit/>
          </a:bodyPr>
          <a:lstStyle>
            <a:lvl1pPr marL="274320" indent="-274320" algn="l" defTabSz="914400" rtl="0" eaLnBrk="1" latinLnBrk="0" hangingPunct="1">
              <a:spcBef>
                <a:spcPts val="1000"/>
              </a:spcBef>
              <a:buClr>
                <a:schemeClr val="accent5"/>
              </a:buClr>
              <a:buFont typeface="Franklin Gothic Book" panose="020B0503020102020204" pitchFamily="34" charset="0"/>
              <a:buChar char="•"/>
              <a:defRPr sz="22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1pPr>
            <a:lvl2pPr marL="685800" indent="-182880" algn="l" defTabSz="914400" rtl="0" eaLnBrk="1" latinLnBrk="0" hangingPunct="1">
              <a:spcBef>
                <a:spcPts val="600"/>
              </a:spcBef>
              <a:buClr>
                <a:srgbClr val="7F7F7F"/>
              </a:buClr>
              <a:buFont typeface="Franklin Gothic Book" panose="020B0503020102020204" pitchFamily="34" charset="0"/>
              <a:buChar char="▪"/>
              <a:defRPr sz="21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2pPr>
            <a:lvl3pPr marL="1143000" indent="-182880" algn="l" defTabSz="914400" rtl="0" eaLnBrk="1" latinLnBrk="0" hangingPunct="1">
              <a:spcBef>
                <a:spcPts val="600"/>
              </a:spcBef>
              <a:buClr>
                <a:srgbClr val="7F7F7F"/>
              </a:buClr>
              <a:buFont typeface="Franklin Gothic Book" panose="020B0503020102020204" pitchFamily="34" charset="0"/>
              <a:buChar char="–"/>
              <a:defRPr sz="18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3pPr>
            <a:lvl4pPr marL="1600200" indent="-182880" algn="l" defTabSz="914400" rtl="0" eaLnBrk="1" latinLnBrk="0" hangingPunct="1">
              <a:spcBef>
                <a:spcPts val="600"/>
              </a:spcBef>
              <a:buClr>
                <a:srgbClr val="7F7F7F"/>
              </a:buClr>
              <a:buFont typeface="Franklin Gothic Book" panose="020B0503020102020204" pitchFamily="34" charset="0"/>
              <a:buChar char="–"/>
              <a:defRPr lang="en-US" sz="1800" kern="1200" baseline="0" dirty="0" smtClean="0">
                <a:solidFill>
                  <a:schemeClr val="tx1">
                    <a:lumMod val="90000"/>
                    <a:lumOff val="10000"/>
                  </a:schemeClr>
                </a:solidFill>
                <a:latin typeface="Franklin Gothic Book" panose="020B0503020102020204" pitchFamily="34" charset="0"/>
                <a:ea typeface="+mn-ea"/>
                <a:cs typeface="Arial" panose="020B0604020202020204" pitchFamily="34" charset="0"/>
              </a:defRPr>
            </a:lvl4pPr>
            <a:lvl5pPr marL="1828800" indent="0" algn="l" defTabSz="914400" rtl="0" eaLnBrk="1" latinLnBrk="0" hangingPunct="1">
              <a:spcBef>
                <a:spcPts val="0"/>
              </a:spcBef>
              <a:buFont typeface="Franklin Gothic Book" panose="020B0503020102020204" pitchFamily="34" charset="0"/>
              <a:buNone/>
              <a:defRPr lang="en-US" sz="1800" kern="1200" baseline="0" dirty="0">
                <a:solidFill>
                  <a:schemeClr val="tx1">
                    <a:lumMod val="75000"/>
                    <a:lumOff val="25000"/>
                  </a:schemeClr>
                </a:solidFill>
                <a:latin typeface="Franklin Gothic Book" panose="020B05030201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r>
              <a:rPr lang="en-US" sz="2400" b="1" dirty="0">
                <a:solidFill>
                  <a:schemeClr val="tx1"/>
                </a:solidFill>
              </a:rPr>
              <a:t>Demolition and Floodplain Permit: </a:t>
            </a:r>
            <a:r>
              <a:rPr lang="en-US" sz="2400" dirty="0">
                <a:solidFill>
                  <a:schemeClr val="tx1"/>
                </a:solidFill>
              </a:rPr>
              <a:t>The demolition contractor is responsible for pulling the demolition and floodplain permit through the Richland County Building Department. </a:t>
            </a:r>
            <a:endParaRPr lang="en-US" sz="2300" dirty="0">
              <a:solidFill>
                <a:schemeClr val="tx1"/>
              </a:solidFill>
            </a:endParaRPr>
          </a:p>
          <a:p>
            <a:pPr lvl="1"/>
            <a:r>
              <a:rPr lang="en-US" sz="2300" dirty="0">
                <a:solidFill>
                  <a:schemeClr val="tx1"/>
                </a:solidFill>
              </a:rPr>
              <a:t>This needs to be done before any work is begun on the property, including asbestos abatement.</a:t>
            </a:r>
          </a:p>
          <a:p>
            <a:pPr lvl="1"/>
            <a:r>
              <a:rPr lang="en-US" sz="2300" dirty="0"/>
              <a:t>The contractor will need to submit the asbestos report and the contract for the property between the County and the demolition contractor to pull the permit. </a:t>
            </a:r>
          </a:p>
          <a:p>
            <a:pPr lvl="2"/>
            <a:r>
              <a:rPr lang="en-US" sz="2000" dirty="0"/>
              <a:t>Demolition contractor will have a copy of the asbestos report since it will supplied in the bid package. </a:t>
            </a:r>
          </a:p>
          <a:p>
            <a:pPr lvl="1"/>
            <a:endParaRPr lang="en-US" sz="2300" dirty="0"/>
          </a:p>
          <a:p>
            <a:pPr marL="0" indent="0">
              <a:buFont typeface="Franklin Gothic Book" panose="020B0503020102020204" pitchFamily="34" charset="0"/>
              <a:buNone/>
            </a:pPr>
            <a:endParaRPr lang="en-US" sz="2400" b="1" dirty="0"/>
          </a:p>
        </p:txBody>
      </p:sp>
      <p:sp>
        <p:nvSpPr>
          <p:cNvPr id="9" name="Title 1">
            <a:extLst>
              <a:ext uri="{FF2B5EF4-FFF2-40B4-BE49-F238E27FC236}">
                <a16:creationId xmlns:a16="http://schemas.microsoft.com/office/drawing/2014/main" id="{66FF6052-DF71-4E3F-BAEB-49F0714FCD71}"/>
              </a:ext>
            </a:extLst>
          </p:cNvPr>
          <p:cNvSpPr txBox="1">
            <a:spLocks/>
          </p:cNvSpPr>
          <p:nvPr/>
        </p:nvSpPr>
        <p:spPr>
          <a:xfrm>
            <a:off x="228600" y="129354"/>
            <a:ext cx="6324600" cy="639762"/>
          </a:xfrm>
          <a:prstGeom prst="rect">
            <a:avLst/>
          </a:prstGeom>
        </p:spPr>
        <p:txBody>
          <a:bodyPr vert="horz" lIns="91440" tIns="45720" rIns="91440" bIns="45720" rtlCol="0" anchor="b">
            <a:normAutofit/>
          </a:bodyPr>
          <a:lst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a:lstStyle>
          <a:p>
            <a:r>
              <a:rPr lang="en-US" sz="2400" dirty="0"/>
              <a:t>Permits</a:t>
            </a:r>
          </a:p>
        </p:txBody>
      </p:sp>
    </p:spTree>
    <p:extLst>
      <p:ext uri="{BB962C8B-B14F-4D97-AF65-F5344CB8AC3E}">
        <p14:creationId xmlns:p14="http://schemas.microsoft.com/office/powerpoint/2010/main" val="73351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6</a:t>
            </a:fld>
            <a:endParaRPr lang="en-US" dirty="0">
              <a:solidFill>
                <a:prstClr val="white"/>
              </a:solidFill>
            </a:endParaRPr>
          </a:p>
        </p:txBody>
      </p:sp>
      <p:sp>
        <p:nvSpPr>
          <p:cNvPr id="2" name="Title 1"/>
          <p:cNvSpPr>
            <a:spLocks noGrp="1"/>
          </p:cNvSpPr>
          <p:nvPr>
            <p:ph type="title"/>
          </p:nvPr>
        </p:nvSpPr>
        <p:spPr>
          <a:xfrm>
            <a:off x="1314450" y="914400"/>
            <a:ext cx="4743450" cy="479822"/>
          </a:xfrm>
        </p:spPr>
        <p:txBody>
          <a:bodyPr/>
          <a:lstStyle/>
          <a:p>
            <a:r>
              <a:rPr lang="en-US" dirty="0"/>
              <a:t>Agenda Overview</a:t>
            </a:r>
          </a:p>
        </p:txBody>
      </p:sp>
      <p:sp>
        <p:nvSpPr>
          <p:cNvPr id="7" name="Content Placeholder 2">
            <a:extLst>
              <a:ext uri="{FF2B5EF4-FFF2-40B4-BE49-F238E27FC236}">
                <a16:creationId xmlns:a16="http://schemas.microsoft.com/office/drawing/2014/main" id="{D5E1DDB9-E77B-4E98-90D1-3BDD58A24832}"/>
              </a:ext>
            </a:extLst>
          </p:cNvPr>
          <p:cNvSpPr txBox="1">
            <a:spLocks/>
          </p:cNvSpPr>
          <p:nvPr/>
        </p:nvSpPr>
        <p:spPr>
          <a:xfrm>
            <a:off x="250371" y="794658"/>
            <a:ext cx="7848600" cy="5486400"/>
          </a:xfrm>
          <a:prstGeom prst="rect">
            <a:avLst/>
          </a:prstGeom>
        </p:spPr>
        <p:txBody>
          <a:bodyPr>
            <a:normAutofit/>
          </a:bodyPr>
          <a:lstStyle>
            <a:lvl1pPr marL="274320" indent="-274320" algn="l" defTabSz="914400" rtl="0" eaLnBrk="1" latinLnBrk="0" hangingPunct="1">
              <a:spcBef>
                <a:spcPts val="1000"/>
              </a:spcBef>
              <a:buClr>
                <a:schemeClr val="accent5"/>
              </a:buClr>
              <a:buFont typeface="Franklin Gothic Book" panose="020B0503020102020204" pitchFamily="34" charset="0"/>
              <a:buChar char="•"/>
              <a:defRPr sz="22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1pPr>
            <a:lvl2pPr marL="685800" indent="-182880" algn="l" defTabSz="914400" rtl="0" eaLnBrk="1" latinLnBrk="0" hangingPunct="1">
              <a:spcBef>
                <a:spcPts val="600"/>
              </a:spcBef>
              <a:buClr>
                <a:srgbClr val="7F7F7F"/>
              </a:buClr>
              <a:buFont typeface="Franklin Gothic Book" panose="020B0503020102020204" pitchFamily="34" charset="0"/>
              <a:buChar char="▪"/>
              <a:defRPr sz="21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2pPr>
            <a:lvl3pPr marL="1143000" indent="-182880" algn="l" defTabSz="914400" rtl="0" eaLnBrk="1" latinLnBrk="0" hangingPunct="1">
              <a:spcBef>
                <a:spcPts val="600"/>
              </a:spcBef>
              <a:buClr>
                <a:srgbClr val="7F7F7F"/>
              </a:buClr>
              <a:buFont typeface="Franklin Gothic Book" panose="020B0503020102020204" pitchFamily="34" charset="0"/>
              <a:buChar char="–"/>
              <a:defRPr sz="18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3pPr>
            <a:lvl4pPr marL="1600200" indent="-182880" algn="l" defTabSz="914400" rtl="0" eaLnBrk="1" latinLnBrk="0" hangingPunct="1">
              <a:spcBef>
                <a:spcPts val="600"/>
              </a:spcBef>
              <a:buClr>
                <a:srgbClr val="7F7F7F"/>
              </a:buClr>
              <a:buFont typeface="Franklin Gothic Book" panose="020B0503020102020204" pitchFamily="34" charset="0"/>
              <a:buChar char="–"/>
              <a:defRPr lang="en-US" sz="1800" kern="1200" baseline="0" dirty="0" smtClean="0">
                <a:solidFill>
                  <a:schemeClr val="tx1">
                    <a:lumMod val="90000"/>
                    <a:lumOff val="10000"/>
                  </a:schemeClr>
                </a:solidFill>
                <a:latin typeface="Franklin Gothic Book" panose="020B0503020102020204" pitchFamily="34" charset="0"/>
                <a:ea typeface="+mn-ea"/>
                <a:cs typeface="Arial" panose="020B0604020202020204" pitchFamily="34" charset="0"/>
              </a:defRPr>
            </a:lvl4pPr>
            <a:lvl5pPr marL="1828800" indent="0" algn="l" defTabSz="914400" rtl="0" eaLnBrk="1" latinLnBrk="0" hangingPunct="1">
              <a:spcBef>
                <a:spcPts val="0"/>
              </a:spcBef>
              <a:buFont typeface="Franklin Gothic Book" panose="020B0503020102020204" pitchFamily="34" charset="0"/>
              <a:buNone/>
              <a:defRPr lang="en-US" sz="1800" kern="1200" baseline="0" dirty="0">
                <a:solidFill>
                  <a:schemeClr val="tx1">
                    <a:lumMod val="75000"/>
                    <a:lumOff val="25000"/>
                  </a:schemeClr>
                </a:solidFill>
                <a:latin typeface="Franklin Gothic Book" panose="020B05030201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r>
              <a:rPr lang="en-US" sz="2400" b="1" dirty="0">
                <a:solidFill>
                  <a:schemeClr val="tx1"/>
                </a:solidFill>
              </a:rPr>
              <a:t>Demolition Inspection Process: </a:t>
            </a:r>
            <a:r>
              <a:rPr lang="en-US" sz="2400" dirty="0">
                <a:solidFill>
                  <a:schemeClr val="tx1"/>
                </a:solidFill>
              </a:rPr>
              <a:t>Richland County Building Department will complete their own inspections periodically throughout the demo and restoration.</a:t>
            </a:r>
          </a:p>
          <a:p>
            <a:pPr lvl="1"/>
            <a:r>
              <a:rPr lang="en-US" sz="2300" dirty="0"/>
              <a:t>Richland County will request to review the green space land plan (how the lot needs to be left per the planning department) so they can confirm it is graded properly before they pass the final inspection. This land plan was provided in the bid scope. </a:t>
            </a:r>
          </a:p>
          <a:p>
            <a:pPr marL="960120" lvl="2" indent="0">
              <a:buNone/>
            </a:pPr>
            <a:endParaRPr lang="en-US" dirty="0"/>
          </a:p>
          <a:p>
            <a:pPr marL="960120" lvl="2" indent="0">
              <a:buNone/>
            </a:pPr>
            <a:endParaRPr lang="en-US" dirty="0"/>
          </a:p>
          <a:p>
            <a:pPr marL="502920" lvl="1" indent="0">
              <a:buNone/>
            </a:pPr>
            <a:endParaRPr lang="en-US" dirty="0"/>
          </a:p>
          <a:p>
            <a:pPr marL="0" indent="0">
              <a:buFont typeface="Franklin Gothic Book" panose="020B0503020102020204" pitchFamily="34" charset="0"/>
              <a:buNone/>
            </a:pPr>
            <a:endParaRPr lang="en-US" sz="2400" b="1" dirty="0"/>
          </a:p>
        </p:txBody>
      </p:sp>
      <p:sp>
        <p:nvSpPr>
          <p:cNvPr id="9" name="Title 1">
            <a:extLst>
              <a:ext uri="{FF2B5EF4-FFF2-40B4-BE49-F238E27FC236}">
                <a16:creationId xmlns:a16="http://schemas.microsoft.com/office/drawing/2014/main" id="{16CABF58-CD84-4992-AF27-ABC16272A00D}"/>
              </a:ext>
            </a:extLst>
          </p:cNvPr>
          <p:cNvSpPr txBox="1">
            <a:spLocks/>
          </p:cNvSpPr>
          <p:nvPr/>
        </p:nvSpPr>
        <p:spPr>
          <a:xfrm>
            <a:off x="250371" y="143165"/>
            <a:ext cx="6096000" cy="639762"/>
          </a:xfrm>
          <a:prstGeom prst="rect">
            <a:avLst/>
          </a:prstGeom>
        </p:spPr>
        <p:txBody>
          <a:bodyPr vert="horz" lIns="91440" tIns="45720" rIns="91440" bIns="45720" rtlCol="0" anchor="b">
            <a:normAutofit/>
          </a:bodyPr>
          <a:lstStyle>
            <a:lvl1pPr algn="l" defTabSz="685800" rtl="0" eaLnBrk="1" latinLnBrk="0" hangingPunct="1">
              <a:spcBef>
                <a:spcPct val="0"/>
              </a:spcBef>
              <a:buNone/>
              <a:defRPr sz="1800" b="0" kern="1200">
                <a:solidFill>
                  <a:schemeClr val="bg1"/>
                </a:solidFill>
                <a:latin typeface="Franklin Gothic Medium" panose="020B0603020102020204" pitchFamily="34" charset="0"/>
                <a:ea typeface="+mj-ea"/>
                <a:cs typeface="Arial" panose="020B0604020202020204" pitchFamily="34" charset="0"/>
              </a:defRPr>
            </a:lvl1pPr>
          </a:lstStyle>
          <a:p>
            <a:r>
              <a:rPr lang="en-US" sz="2400"/>
              <a:t>Richland County Building Inspections</a:t>
            </a:r>
            <a:endParaRPr lang="en-US" sz="2400" dirty="0"/>
          </a:p>
        </p:txBody>
      </p:sp>
    </p:spTree>
    <p:extLst>
      <p:ext uri="{BB962C8B-B14F-4D97-AF65-F5344CB8AC3E}">
        <p14:creationId xmlns:p14="http://schemas.microsoft.com/office/powerpoint/2010/main" val="412671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7</a:t>
            </a:fld>
            <a:endParaRPr lang="en-US" dirty="0">
              <a:solidFill>
                <a:prstClr val="white"/>
              </a:solidFill>
            </a:endParaRPr>
          </a:p>
        </p:txBody>
      </p:sp>
      <p:sp>
        <p:nvSpPr>
          <p:cNvPr id="2" name="Title 1"/>
          <p:cNvSpPr>
            <a:spLocks noGrp="1"/>
          </p:cNvSpPr>
          <p:nvPr>
            <p:ph type="title"/>
          </p:nvPr>
        </p:nvSpPr>
        <p:spPr>
          <a:xfrm>
            <a:off x="381000" y="91758"/>
            <a:ext cx="6096000" cy="639762"/>
          </a:xfrm>
        </p:spPr>
        <p:txBody>
          <a:bodyPr>
            <a:normAutofit/>
          </a:bodyPr>
          <a:lstStyle/>
          <a:p>
            <a:r>
              <a:rPr lang="en-US" sz="2400" dirty="0"/>
              <a:t>Asbestos</a:t>
            </a:r>
          </a:p>
        </p:txBody>
      </p:sp>
      <p:sp>
        <p:nvSpPr>
          <p:cNvPr id="11" name="Content Placeholder 10">
            <a:extLst>
              <a:ext uri="{FF2B5EF4-FFF2-40B4-BE49-F238E27FC236}">
                <a16:creationId xmlns:a16="http://schemas.microsoft.com/office/drawing/2014/main" id="{35C6F8A4-47C5-438E-98CF-1237140DE81A}"/>
              </a:ext>
            </a:extLst>
          </p:cNvPr>
          <p:cNvSpPr>
            <a:spLocks noGrp="1"/>
          </p:cNvSpPr>
          <p:nvPr>
            <p:ph sz="quarter" idx="13"/>
          </p:nvPr>
        </p:nvSpPr>
        <p:spPr/>
        <p:txBody>
          <a:bodyPr>
            <a:normAutofit/>
          </a:bodyPr>
          <a:lstStyle/>
          <a:p>
            <a:r>
              <a:rPr lang="en-US" sz="2400" b="1" dirty="0">
                <a:solidFill>
                  <a:schemeClr val="tx1"/>
                </a:solidFill>
              </a:rPr>
              <a:t>Asbestos: </a:t>
            </a:r>
            <a:r>
              <a:rPr lang="en-US" sz="2400" dirty="0">
                <a:solidFill>
                  <a:schemeClr val="tx1"/>
                </a:solidFill>
              </a:rPr>
              <a:t>If the property has asbestos, it is a DHEC requirement that it be abated per local and federal regulations. The demolition contractor will be responsible for abatement and clearance, including the proper DHEC permits. </a:t>
            </a:r>
          </a:p>
          <a:p>
            <a:endParaRPr lang="en-US" sz="2400" dirty="0">
              <a:solidFill>
                <a:schemeClr val="tx1"/>
              </a:solidFill>
            </a:endParaRPr>
          </a:p>
          <a:p>
            <a:r>
              <a:rPr lang="en-US" sz="2400" b="1" dirty="0">
                <a:solidFill>
                  <a:schemeClr val="tx1"/>
                </a:solidFill>
              </a:rPr>
              <a:t>Pre-Asbestos Inspection: </a:t>
            </a:r>
            <a:r>
              <a:rPr lang="en-US" sz="2400" dirty="0">
                <a:solidFill>
                  <a:schemeClr val="tx1"/>
                </a:solidFill>
              </a:rPr>
              <a:t>If asbestos abatement is necessary, Tetra Tech will perform a Pre-Asbestos Inspection before abatement can occur to confirm the property is ready for asbestos abatement and confirm permits have been pulled. </a:t>
            </a:r>
          </a:p>
          <a:p>
            <a:endParaRPr lang="en-US" sz="2400" dirty="0"/>
          </a:p>
        </p:txBody>
      </p:sp>
    </p:spTree>
    <p:extLst>
      <p:ext uri="{BB962C8B-B14F-4D97-AF65-F5344CB8AC3E}">
        <p14:creationId xmlns:p14="http://schemas.microsoft.com/office/powerpoint/2010/main" val="16923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8</a:t>
            </a:fld>
            <a:endParaRPr lang="en-US" dirty="0">
              <a:solidFill>
                <a:prstClr val="white"/>
              </a:solidFill>
            </a:endParaRPr>
          </a:p>
        </p:txBody>
      </p:sp>
      <p:sp>
        <p:nvSpPr>
          <p:cNvPr id="2" name="Title 1"/>
          <p:cNvSpPr>
            <a:spLocks noGrp="1"/>
          </p:cNvSpPr>
          <p:nvPr>
            <p:ph type="title"/>
          </p:nvPr>
        </p:nvSpPr>
        <p:spPr>
          <a:xfrm>
            <a:off x="381000" y="91758"/>
            <a:ext cx="6096000" cy="639762"/>
          </a:xfrm>
        </p:spPr>
        <p:txBody>
          <a:bodyPr>
            <a:normAutofit/>
          </a:bodyPr>
          <a:lstStyle/>
          <a:p>
            <a:r>
              <a:rPr lang="en-US" sz="2400" dirty="0"/>
              <a:t>Utilities</a:t>
            </a:r>
          </a:p>
        </p:txBody>
      </p:sp>
      <p:sp>
        <p:nvSpPr>
          <p:cNvPr id="11" name="Content Placeholder 10">
            <a:extLst>
              <a:ext uri="{FF2B5EF4-FFF2-40B4-BE49-F238E27FC236}">
                <a16:creationId xmlns:a16="http://schemas.microsoft.com/office/drawing/2014/main" id="{35C6F8A4-47C5-438E-98CF-1237140DE81A}"/>
              </a:ext>
            </a:extLst>
          </p:cNvPr>
          <p:cNvSpPr>
            <a:spLocks noGrp="1"/>
          </p:cNvSpPr>
          <p:nvPr>
            <p:ph sz="quarter" idx="13"/>
          </p:nvPr>
        </p:nvSpPr>
        <p:spPr/>
        <p:txBody>
          <a:bodyPr>
            <a:normAutofit/>
          </a:bodyPr>
          <a:lstStyle/>
          <a:p>
            <a:r>
              <a:rPr lang="en-US" sz="2400" b="1" dirty="0"/>
              <a:t>Utility Site Walk-Through:</a:t>
            </a:r>
            <a:r>
              <a:rPr lang="en-US" sz="2400" dirty="0"/>
              <a:t> Prior to demolition work commencing at the property, the Demolition Contractor will be required to make-safe utilities to the property. This includes </a:t>
            </a:r>
          </a:p>
          <a:p>
            <a:pPr lvl="1"/>
            <a:r>
              <a:rPr lang="en-US" sz="2400" dirty="0"/>
              <a:t>Marking easements and underground utilities; </a:t>
            </a:r>
          </a:p>
          <a:p>
            <a:pPr lvl="1"/>
            <a:r>
              <a:rPr lang="en-US" sz="2400" dirty="0"/>
              <a:t>Removing utility meters; and </a:t>
            </a:r>
          </a:p>
          <a:p>
            <a:pPr lvl="1"/>
            <a:r>
              <a:rPr lang="en-US" sz="2400" dirty="0"/>
              <a:t>Capping wells, water, sewer, and septic lines to the mains, </a:t>
            </a:r>
          </a:p>
          <a:p>
            <a:pPr lvl="1"/>
            <a:r>
              <a:rPr lang="en-US" sz="2400" dirty="0"/>
              <a:t>Disconnecting electrical and gas service and propane tanks.</a:t>
            </a:r>
          </a:p>
          <a:p>
            <a:pPr marL="0" indent="0">
              <a:buNone/>
            </a:pPr>
            <a:endParaRPr lang="en-US" sz="2400" dirty="0">
              <a:solidFill>
                <a:schemeClr val="tx1"/>
              </a:solidFill>
            </a:endParaRPr>
          </a:p>
          <a:p>
            <a:endParaRPr lang="en-US" sz="2400" dirty="0"/>
          </a:p>
        </p:txBody>
      </p:sp>
    </p:spTree>
    <p:extLst>
      <p:ext uri="{BB962C8B-B14F-4D97-AF65-F5344CB8AC3E}">
        <p14:creationId xmlns:p14="http://schemas.microsoft.com/office/powerpoint/2010/main" val="289977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a:solidFill>
                  <a:prstClr val="white"/>
                </a:solidFill>
              </a:rPr>
              <a:pPr/>
              <a:t>9</a:t>
            </a:fld>
            <a:endParaRPr lang="en-US" dirty="0">
              <a:solidFill>
                <a:prstClr val="white"/>
              </a:solidFill>
            </a:endParaRPr>
          </a:p>
        </p:txBody>
      </p:sp>
      <p:sp>
        <p:nvSpPr>
          <p:cNvPr id="2" name="Title 1"/>
          <p:cNvSpPr>
            <a:spLocks noGrp="1"/>
          </p:cNvSpPr>
          <p:nvPr>
            <p:ph type="title"/>
          </p:nvPr>
        </p:nvSpPr>
        <p:spPr>
          <a:xfrm>
            <a:off x="381000" y="91758"/>
            <a:ext cx="6096000" cy="639762"/>
          </a:xfrm>
        </p:spPr>
        <p:txBody>
          <a:bodyPr>
            <a:normAutofit/>
          </a:bodyPr>
          <a:lstStyle/>
          <a:p>
            <a:r>
              <a:rPr lang="en-US" sz="2400" dirty="0"/>
              <a:t>Pre-Demolition Inspection</a:t>
            </a:r>
          </a:p>
        </p:txBody>
      </p:sp>
      <p:sp>
        <p:nvSpPr>
          <p:cNvPr id="11" name="Content Placeholder 10">
            <a:extLst>
              <a:ext uri="{FF2B5EF4-FFF2-40B4-BE49-F238E27FC236}">
                <a16:creationId xmlns:a16="http://schemas.microsoft.com/office/drawing/2014/main" id="{35C6F8A4-47C5-438E-98CF-1237140DE81A}"/>
              </a:ext>
            </a:extLst>
          </p:cNvPr>
          <p:cNvSpPr>
            <a:spLocks noGrp="1"/>
          </p:cNvSpPr>
          <p:nvPr>
            <p:ph sz="quarter" idx="13"/>
          </p:nvPr>
        </p:nvSpPr>
        <p:spPr/>
        <p:txBody>
          <a:bodyPr>
            <a:normAutofit/>
          </a:bodyPr>
          <a:lstStyle/>
          <a:p>
            <a:r>
              <a:rPr lang="en-US" sz="2400" b="1" dirty="0"/>
              <a:t>Pre-Demolition Inspection: </a:t>
            </a:r>
            <a:r>
              <a:rPr lang="en-US" sz="2400" dirty="0"/>
              <a:t>Tetra Tech will perform a Pre-Demolition Inspection to confirm that all utilities have marked and disconnected and the site is ready for demolition. </a:t>
            </a:r>
          </a:p>
          <a:p>
            <a:endParaRPr lang="en-US" sz="2400" b="1" dirty="0"/>
          </a:p>
          <a:p>
            <a:r>
              <a:rPr lang="en-US" sz="2400" b="1" dirty="0"/>
              <a:t>Demolition Prep: </a:t>
            </a:r>
            <a:r>
              <a:rPr lang="en-US" sz="2400" dirty="0"/>
              <a:t>The Demolition Contractor will need to mobilize the appropriate assets to the site for demolition activities and be responsible for providing hauling equipment to transfer the materials to a landfill.</a:t>
            </a:r>
          </a:p>
          <a:p>
            <a:endParaRPr lang="en-US" sz="2400" dirty="0"/>
          </a:p>
        </p:txBody>
      </p:sp>
    </p:spTree>
    <p:extLst>
      <p:ext uri="{BB962C8B-B14F-4D97-AF65-F5344CB8AC3E}">
        <p14:creationId xmlns:p14="http://schemas.microsoft.com/office/powerpoint/2010/main" val="4087205578"/>
      </p:ext>
    </p:extLst>
  </p:cSld>
  <p:clrMapOvr>
    <a:masterClrMapping/>
  </p:clrMapOvr>
</p:sld>
</file>

<file path=ppt/theme/theme1.xml><?xml version="1.0" encoding="utf-8"?>
<a:theme xmlns:a="http://schemas.openxmlformats.org/drawingml/2006/main" name="1_Office Theme">
  <a:themeElements>
    <a:clrScheme name="Tetra Tech Colors">
      <a:dk1>
        <a:srgbClr val="2A2C27"/>
      </a:dk1>
      <a:lt1>
        <a:sysClr val="window" lastClr="FFFFFF"/>
      </a:lt1>
      <a:dk2>
        <a:srgbClr val="003478"/>
      </a:dk2>
      <a:lt2>
        <a:srgbClr val="E0E1DD"/>
      </a:lt2>
      <a:accent1>
        <a:srgbClr val="5482AB"/>
      </a:accent1>
      <a:accent2>
        <a:srgbClr val="69923A"/>
      </a:accent2>
      <a:accent3>
        <a:srgbClr val="CA7700"/>
      </a:accent3>
      <a:accent4>
        <a:srgbClr val="B3995D"/>
      </a:accent4>
      <a:accent5>
        <a:srgbClr val="675C53"/>
      </a:accent5>
      <a:accent6>
        <a:srgbClr val="00416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200" dirty="0" err="1"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Tt_PPT_template_2.potx" id="{AE0E2E04-ECEE-4D1E-BE47-0D3C6416D800}" vid="{55DFBE60-43D9-4980-A882-34608AA0301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1044</Words>
  <Application>Microsoft Office PowerPoint</Application>
  <PresentationFormat>On-screen Show (4:3)</PresentationFormat>
  <Paragraphs>127</Paragraphs>
  <Slides>16</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Franklin Gothic Book</vt:lpstr>
      <vt:lpstr>Franklin Gothic Medium</vt:lpstr>
      <vt:lpstr>1_Office Theme</vt:lpstr>
      <vt:lpstr>Office Theme</vt:lpstr>
      <vt:lpstr>PowerPoint Presentation</vt:lpstr>
      <vt:lpstr>Agenda Overview</vt:lpstr>
      <vt:lpstr>PowerPoint Presentation</vt:lpstr>
      <vt:lpstr>Agenda Overview</vt:lpstr>
      <vt:lpstr>Agenda Overview</vt:lpstr>
      <vt:lpstr>Agenda Overview</vt:lpstr>
      <vt:lpstr>Asbestos</vt:lpstr>
      <vt:lpstr>Utilities</vt:lpstr>
      <vt:lpstr>Pre-Demolition Inspection</vt:lpstr>
      <vt:lpstr>Unoccupied Inspection</vt:lpstr>
      <vt:lpstr>Demolition – Hazardous Materials</vt:lpstr>
      <vt:lpstr>Post Demolition</vt:lpstr>
      <vt:lpstr>Lot Clearing</vt:lpstr>
      <vt:lpstr>Complete List of Tetra Tech Inspections</vt:lpstr>
      <vt:lpstr>Program Documentation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Schildts, Michela</dc:creator>
  <cp:lastModifiedBy>Schildts, Michela</cp:lastModifiedBy>
  <cp:revision>11</cp:revision>
  <dcterms:created xsi:type="dcterms:W3CDTF">2019-02-13T16:56:37Z</dcterms:created>
  <dcterms:modified xsi:type="dcterms:W3CDTF">2019-02-26T20:28:52Z</dcterms:modified>
</cp:coreProperties>
</file>