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8778875" cy="12801600"/>
  <p:notesSz cx="6858000" cy="9144000"/>
  <p:defaultTextStyle>
    <a:defPPr>
      <a:defRPr lang="en-US"/>
    </a:defPPr>
    <a:lvl1pPr marL="0" algn="l" defTabSz="9142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9142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9" algn="l" defTabSz="9142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04" algn="l" defTabSz="9142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39" algn="l" defTabSz="9142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74" algn="l" defTabSz="9142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808" algn="l" defTabSz="9142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43" algn="l" defTabSz="9142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78" algn="l" defTabSz="9142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675" autoAdjust="0"/>
  </p:normalViewPr>
  <p:slideViewPr>
    <p:cSldViewPr>
      <p:cViewPr varScale="1">
        <p:scale>
          <a:sx n="70" d="100"/>
          <a:sy n="70" d="100"/>
        </p:scale>
        <p:origin x="-2058" y="-120"/>
      </p:cViewPr>
      <p:guideLst>
        <p:guide orient="horz" pos="4032"/>
        <p:guide pos="27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417" y="3976794"/>
            <a:ext cx="7462044" cy="274404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6831" y="7254240"/>
            <a:ext cx="6145213" cy="3271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B0B9A-248F-4789-8DC1-C6181F097E2F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60C3-6377-495E-A0AE-90C811A3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29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B0B9A-248F-4789-8DC1-C6181F097E2F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60C3-6377-495E-A0AE-90C811A3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2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4684" y="512662"/>
            <a:ext cx="1975247" cy="109228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8944" y="512662"/>
            <a:ext cx="5779426" cy="109228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B0B9A-248F-4789-8DC1-C6181F097E2F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60C3-6377-495E-A0AE-90C811A3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5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B0B9A-248F-4789-8DC1-C6181F097E2F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60C3-6377-495E-A0AE-90C811A3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3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69" y="8226214"/>
            <a:ext cx="7462044" cy="254254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469" y="5425869"/>
            <a:ext cx="7462044" cy="28003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B0B9A-248F-4789-8DC1-C6181F097E2F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60C3-6377-495E-A0AE-90C811A3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46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946" y="2987045"/>
            <a:ext cx="3877336" cy="8448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2595" y="2987045"/>
            <a:ext cx="3877336" cy="8448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B0B9A-248F-4789-8DC1-C6181F097E2F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60C3-6377-495E-A0AE-90C811A3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20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946" y="2865543"/>
            <a:ext cx="3878861" cy="11942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69" indent="0">
              <a:buNone/>
              <a:defRPr sz="19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8" indent="0">
              <a:buNone/>
              <a:defRPr sz="1600" b="1"/>
            </a:lvl7pPr>
            <a:lvl8pPr marL="3199943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46" y="4059768"/>
            <a:ext cx="3878861" cy="73757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9550" y="2865543"/>
            <a:ext cx="3880384" cy="11942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69" indent="0">
              <a:buNone/>
              <a:defRPr sz="19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8" indent="0">
              <a:buNone/>
              <a:defRPr sz="1600" b="1"/>
            </a:lvl7pPr>
            <a:lvl8pPr marL="3199943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59550" y="4059768"/>
            <a:ext cx="3880384" cy="73757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B0B9A-248F-4789-8DC1-C6181F097E2F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60C3-6377-495E-A0AE-90C811A3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7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B0B9A-248F-4789-8DC1-C6181F097E2F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60C3-6377-495E-A0AE-90C811A3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5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B0B9A-248F-4789-8DC1-C6181F097E2F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60C3-6377-495E-A0AE-90C811A3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0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45" y="509694"/>
            <a:ext cx="2888188" cy="21691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2297" y="509696"/>
            <a:ext cx="4907635" cy="10925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8945" y="2678855"/>
            <a:ext cx="2888188" cy="8756651"/>
          </a:xfrm>
        </p:spPr>
        <p:txBody>
          <a:bodyPr/>
          <a:lstStyle>
            <a:lvl1pPr marL="0" indent="0">
              <a:buNone/>
              <a:defRPr sz="1500"/>
            </a:lvl1pPr>
            <a:lvl2pPr marL="457135" indent="0">
              <a:buNone/>
              <a:defRPr sz="1200"/>
            </a:lvl2pPr>
            <a:lvl3pPr marL="914269" indent="0">
              <a:buNone/>
              <a:defRPr sz="11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8" indent="0">
              <a:buNone/>
              <a:defRPr sz="900"/>
            </a:lvl7pPr>
            <a:lvl8pPr marL="3199943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B0B9A-248F-4789-8DC1-C6181F097E2F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60C3-6377-495E-A0AE-90C811A3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6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721" y="8961123"/>
            <a:ext cx="5267325" cy="105791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20721" y="1143848"/>
            <a:ext cx="5267325" cy="768096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69" indent="0">
              <a:buNone/>
              <a:defRPr sz="2400"/>
            </a:lvl3pPr>
            <a:lvl4pPr marL="1371404" indent="0">
              <a:buNone/>
              <a:defRPr sz="2000"/>
            </a:lvl4pPr>
            <a:lvl5pPr marL="1828539" indent="0">
              <a:buNone/>
              <a:defRPr sz="2000"/>
            </a:lvl5pPr>
            <a:lvl6pPr marL="2285674" indent="0">
              <a:buNone/>
              <a:defRPr sz="2000"/>
            </a:lvl6pPr>
            <a:lvl7pPr marL="2742808" indent="0">
              <a:buNone/>
              <a:defRPr sz="2000"/>
            </a:lvl7pPr>
            <a:lvl8pPr marL="3199943" indent="0">
              <a:buNone/>
              <a:defRPr sz="2000"/>
            </a:lvl8pPr>
            <a:lvl9pPr marL="365707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721" y="10019034"/>
            <a:ext cx="5267325" cy="1502409"/>
          </a:xfrm>
        </p:spPr>
        <p:txBody>
          <a:bodyPr/>
          <a:lstStyle>
            <a:lvl1pPr marL="0" indent="0">
              <a:buNone/>
              <a:defRPr sz="1500"/>
            </a:lvl1pPr>
            <a:lvl2pPr marL="457135" indent="0">
              <a:buNone/>
              <a:defRPr sz="1200"/>
            </a:lvl2pPr>
            <a:lvl3pPr marL="914269" indent="0">
              <a:buNone/>
              <a:defRPr sz="11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8" indent="0">
              <a:buNone/>
              <a:defRPr sz="900"/>
            </a:lvl7pPr>
            <a:lvl8pPr marL="3199943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B0B9A-248F-4789-8DC1-C6181F097E2F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60C3-6377-495E-A0AE-90C811A3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43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8944" y="512658"/>
            <a:ext cx="7900988" cy="2133602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944" y="2987045"/>
            <a:ext cx="7900988" cy="8448464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8944" y="11865189"/>
            <a:ext cx="2048405" cy="681567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B0B9A-248F-4789-8DC1-C6181F097E2F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9449" y="11865189"/>
            <a:ext cx="2779977" cy="681567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91527" y="11865189"/>
            <a:ext cx="2048405" cy="681567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060C3-6377-495E-A0AE-90C811A3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5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6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1" indent="-342851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5" indent="-285710" algn="l" defTabSz="91426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7" indent="-228567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2" indent="-228567" algn="l" defTabSz="91426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6" indent="-228567" algn="l" defTabSz="91426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1" indent="-228567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6" indent="-228567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0" indent="-228567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5" indent="-228567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4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9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4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8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3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8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3" t="10879" r="32377" b="3671"/>
          <a:stretch/>
        </p:blipFill>
        <p:spPr bwMode="auto">
          <a:xfrm>
            <a:off x="-33933" y="15241"/>
            <a:ext cx="8812808" cy="1278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85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3" t="10728" r="46692" b="3538"/>
          <a:stretch/>
        </p:blipFill>
        <p:spPr bwMode="auto">
          <a:xfrm>
            <a:off x="0" y="0"/>
            <a:ext cx="8778875" cy="128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64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0800" r="46692" b="3446"/>
          <a:stretch/>
        </p:blipFill>
        <p:spPr bwMode="auto">
          <a:xfrm>
            <a:off x="-1" y="0"/>
            <a:ext cx="8778875" cy="128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79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857329"/>
              </p:ext>
            </p:extLst>
          </p:nvPr>
        </p:nvGraphicFramePr>
        <p:xfrm>
          <a:off x="717004" y="2667000"/>
          <a:ext cx="7271414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5707"/>
                <a:gridCol w="3635707"/>
              </a:tblGrid>
              <a:tr h="85725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Current Funding</a:t>
                      </a:r>
                      <a:r>
                        <a:rPr lang="en-US" sz="3200" b="1" baseline="0" dirty="0" smtClean="0"/>
                        <a:t> Sources</a:t>
                      </a:r>
                      <a:endParaRPr lang="en-US" sz="3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572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 Stormwater  Capital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Budget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$301,817</a:t>
                      </a:r>
                      <a:endParaRPr lang="en-US" dirty="0"/>
                    </a:p>
                  </a:txBody>
                  <a:tcPr/>
                </a:tc>
              </a:tr>
              <a:tr h="8572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2018 Requested Stormwater Budget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$1,495,690</a:t>
                      </a:r>
                      <a:endParaRPr lang="en-US" dirty="0"/>
                    </a:p>
                  </a:txBody>
                  <a:tcPr/>
                </a:tc>
              </a:tr>
              <a:tr h="8572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2019 Requested Stormwater</a:t>
                      </a:r>
                      <a:r>
                        <a:rPr lang="en-US" baseline="0" dirty="0" smtClean="0"/>
                        <a:t> Budget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$1,679,592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103516"/>
              </p:ext>
            </p:extLst>
          </p:nvPr>
        </p:nvGraphicFramePr>
        <p:xfrm>
          <a:off x="717004" y="6477000"/>
          <a:ext cx="7271414" cy="285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5707"/>
                <a:gridCol w="3635707"/>
              </a:tblGrid>
              <a:tr h="400483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Potential Funding Options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473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Hazard Mitigation Grant Funding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Can be used for home buyouts in the special flood hazard area.</a:t>
                      </a:r>
                      <a:endParaRPr lang="en-US" dirty="0"/>
                    </a:p>
                  </a:txBody>
                  <a:tcPr/>
                </a:tc>
              </a:tr>
              <a:tr h="10092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CDBG-DR Grant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Can be used for home</a:t>
                      </a:r>
                      <a:r>
                        <a:rPr lang="en-US" baseline="0" dirty="0" smtClean="0"/>
                        <a:t> rehabilitation if area meets income requirements</a:t>
                      </a:r>
                      <a:endParaRPr lang="en-US" dirty="0"/>
                    </a:p>
                  </a:txBody>
                  <a:tcPr/>
                </a:tc>
              </a:tr>
              <a:tr h="40048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696522" y="685800"/>
            <a:ext cx="5291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Knollwood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Dr. Drainage Study Community Meeting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19" y="461963"/>
            <a:ext cx="1751766" cy="175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3519" y="9448800"/>
            <a:ext cx="72549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In the Short Term:</a:t>
            </a:r>
            <a:endParaRPr lang="en-US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Wait on results of the 2018/2019 Budget approval. Currently $165,000 in the Stormwater Budget for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Knollwood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Improvements;</a:t>
            </a:r>
          </a:p>
          <a:p>
            <a:pPr lvl="1"/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a. Re-line and clean out ditch at a minimum;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Contact the railroad concerning maintenance of the ditch in their easement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Gauge interest in residents on buyout options;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Research additional grant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funding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that may assist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with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improvements.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2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1" t="11538" r="40544" b="3446"/>
          <a:stretch/>
        </p:blipFill>
        <p:spPr bwMode="auto">
          <a:xfrm>
            <a:off x="-89605" y="-3413"/>
            <a:ext cx="8778873" cy="1280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Program Files (x86)\Microsoft Office\MEDIA\CAGCAT10\j02919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499" y="10744200"/>
            <a:ext cx="1807769" cy="191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4846637" y="7952522"/>
            <a:ext cx="11430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46637" y="7952522"/>
            <a:ext cx="0" cy="119147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389438" y="9144000"/>
            <a:ext cx="457199" cy="30480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389438" y="9448800"/>
            <a:ext cx="0" cy="137160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532437" y="7952522"/>
            <a:ext cx="457200" cy="119147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52" name="Straight Connector 2051"/>
          <p:cNvCxnSpPr/>
          <p:nvPr/>
        </p:nvCxnSpPr>
        <p:spPr>
          <a:xfrm flipH="1">
            <a:off x="4999037" y="9144000"/>
            <a:ext cx="533400" cy="22860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55" name="Straight Connector 2054"/>
          <p:cNvCxnSpPr/>
          <p:nvPr/>
        </p:nvCxnSpPr>
        <p:spPr>
          <a:xfrm>
            <a:off x="4999037" y="9372600"/>
            <a:ext cx="0" cy="152400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58" name="Straight Connector 2057"/>
          <p:cNvCxnSpPr/>
          <p:nvPr/>
        </p:nvCxnSpPr>
        <p:spPr>
          <a:xfrm flipH="1">
            <a:off x="5761037" y="8077200"/>
            <a:ext cx="304800" cy="10668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61" name="Straight Connector 2060"/>
          <p:cNvCxnSpPr/>
          <p:nvPr/>
        </p:nvCxnSpPr>
        <p:spPr>
          <a:xfrm>
            <a:off x="5761037" y="9144000"/>
            <a:ext cx="0" cy="10668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64" name="Straight Connector 2063"/>
          <p:cNvCxnSpPr/>
          <p:nvPr/>
        </p:nvCxnSpPr>
        <p:spPr>
          <a:xfrm flipH="1">
            <a:off x="5151437" y="10210800"/>
            <a:ext cx="609600" cy="762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71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5" t="13516" r="39959" b="6505"/>
          <a:stretch/>
        </p:blipFill>
        <p:spPr bwMode="auto">
          <a:xfrm>
            <a:off x="40732" y="3"/>
            <a:ext cx="9070780" cy="128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7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0" t="13187" r="40000" b="4988"/>
          <a:stretch/>
        </p:blipFill>
        <p:spPr bwMode="auto">
          <a:xfrm>
            <a:off x="0" y="3"/>
            <a:ext cx="9181672" cy="128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0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5" t="10765" r="46562" b="3293"/>
          <a:stretch/>
        </p:blipFill>
        <p:spPr bwMode="auto">
          <a:xfrm>
            <a:off x="122237" y="1"/>
            <a:ext cx="8656638" cy="1282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40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8" t="10708" r="46670" b="3539"/>
          <a:stretch/>
        </p:blipFill>
        <p:spPr bwMode="auto">
          <a:xfrm>
            <a:off x="0" y="0"/>
            <a:ext cx="8778875" cy="128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62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t="10800" r="46798" b="3790"/>
          <a:stretch/>
        </p:blipFill>
        <p:spPr bwMode="auto">
          <a:xfrm>
            <a:off x="28453" y="1"/>
            <a:ext cx="8651314" cy="1270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46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t="10708" r="46750" b="3631"/>
          <a:stretch/>
        </p:blipFill>
        <p:spPr bwMode="auto">
          <a:xfrm>
            <a:off x="34313" y="1"/>
            <a:ext cx="8744561" cy="128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2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7" t="10708" r="46808" b="3539"/>
          <a:stretch/>
        </p:blipFill>
        <p:spPr bwMode="auto">
          <a:xfrm>
            <a:off x="0" y="0"/>
            <a:ext cx="8752767" cy="1279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59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127</Words>
  <Application>Microsoft Office PowerPoint</Application>
  <PresentationFormat>Custom</PresentationFormat>
  <Paragraphs>19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Kestner</dc:creator>
  <cp:lastModifiedBy>SYNITHIA WILLIAMS</cp:lastModifiedBy>
  <cp:revision>22</cp:revision>
  <dcterms:created xsi:type="dcterms:W3CDTF">2017-04-18T15:44:28Z</dcterms:created>
  <dcterms:modified xsi:type="dcterms:W3CDTF">2017-04-19T14:05:53Z</dcterms:modified>
</cp:coreProperties>
</file>